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1"/>
  </p:notesMasterIdLst>
  <p:sldIdLst>
    <p:sldId id="256" r:id="rId2"/>
    <p:sldId id="260" r:id="rId3"/>
    <p:sldId id="261" r:id="rId4"/>
    <p:sldId id="262" r:id="rId5"/>
    <p:sldId id="263" r:id="rId6"/>
    <p:sldId id="257" r:id="rId7"/>
    <p:sldId id="267" r:id="rId8"/>
    <p:sldId id="266" r:id="rId9"/>
    <p:sldId id="264" r:id="rId10"/>
    <p:sldId id="265" r:id="rId11"/>
    <p:sldId id="258" r:id="rId12"/>
    <p:sldId id="269" r:id="rId13"/>
    <p:sldId id="271" r:id="rId14"/>
    <p:sldId id="270" r:id="rId15"/>
    <p:sldId id="272" r:id="rId16"/>
    <p:sldId id="275" r:id="rId17"/>
    <p:sldId id="274" r:id="rId18"/>
    <p:sldId id="276"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95" autoAdjust="0"/>
    <p:restoredTop sz="94434" autoAdjust="0"/>
  </p:normalViewPr>
  <p:slideViewPr>
    <p:cSldViewPr snapToGrid="0">
      <p:cViewPr varScale="1">
        <p:scale>
          <a:sx n="60" d="100"/>
          <a:sy n="60" d="100"/>
        </p:scale>
        <p:origin x="10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87CF7-59CE-473C-8D6A-558FD6C9EB7B}" type="datetimeFigureOut">
              <a:rPr lang="en-US" smtClean="0"/>
              <a:t>7/31/2015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AE7691-B22B-4361-8CCA-B80A5B1C9067}" type="slidenum">
              <a:rPr lang="en-US" smtClean="0"/>
              <a:t>‹#›</a:t>
            </a:fld>
            <a:endParaRPr lang="en-US"/>
          </a:p>
        </p:txBody>
      </p:sp>
    </p:spTree>
    <p:extLst>
      <p:ext uri="{BB962C8B-B14F-4D97-AF65-F5344CB8AC3E}">
        <p14:creationId xmlns:p14="http://schemas.microsoft.com/office/powerpoint/2010/main" val="92694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(lightning bolt) Microsoft clipart at http://office.microsoft.com/en-us/images/results.aspx?qu=lightning&amp;ex=1#ai:MC900441735|</a:t>
            </a:r>
            <a:endParaRPr lang="en-US" dirty="0"/>
          </a:p>
        </p:txBody>
      </p:sp>
      <p:sp>
        <p:nvSpPr>
          <p:cNvPr id="4" name="Slide Number Placeholder 3"/>
          <p:cNvSpPr>
            <a:spLocks noGrp="1"/>
          </p:cNvSpPr>
          <p:nvPr>
            <p:ph type="sldNum" sz="quarter" idx="10"/>
          </p:nvPr>
        </p:nvSpPr>
        <p:spPr/>
        <p:txBody>
          <a:bodyPr/>
          <a:lstStyle/>
          <a:p>
            <a:fld id="{74E280D6-0624-4034-8534-CFB99A7B2E7B}" type="slidenum">
              <a:rPr lang="en-US" smtClean="0"/>
              <a:t>12</a:t>
            </a:fld>
            <a:endParaRPr lang="en-US"/>
          </a:p>
        </p:txBody>
      </p:sp>
    </p:spTree>
    <p:extLst>
      <p:ext uri="{BB962C8B-B14F-4D97-AF65-F5344CB8AC3E}">
        <p14:creationId xmlns:p14="http://schemas.microsoft.com/office/powerpoint/2010/main" val="486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2014 Denise</a:t>
            </a:r>
            <a:r>
              <a:rPr lang="en-US" baseline="0" dirty="0" smtClean="0"/>
              <a:t> W. Carlson, ITL Program, College of Engineering, University of Colorado Boulder</a:t>
            </a:r>
            <a:endParaRPr lang="en-US" dirty="0"/>
          </a:p>
        </p:txBody>
      </p:sp>
      <p:sp>
        <p:nvSpPr>
          <p:cNvPr id="4" name="Slide Number Placeholder 3"/>
          <p:cNvSpPr>
            <a:spLocks noGrp="1"/>
          </p:cNvSpPr>
          <p:nvPr>
            <p:ph type="sldNum" sz="quarter" idx="10"/>
          </p:nvPr>
        </p:nvSpPr>
        <p:spPr/>
        <p:txBody>
          <a:bodyPr/>
          <a:lstStyle/>
          <a:p>
            <a:fld id="{74E280D6-0624-4034-8534-CFB99A7B2E7B}" type="slidenum">
              <a:rPr lang="en-US" smtClean="0"/>
              <a:t>14</a:t>
            </a:fld>
            <a:endParaRPr lang="en-US"/>
          </a:p>
        </p:txBody>
      </p:sp>
    </p:spTree>
    <p:extLst>
      <p:ext uri="{BB962C8B-B14F-4D97-AF65-F5344CB8AC3E}">
        <p14:creationId xmlns:p14="http://schemas.microsoft.com/office/powerpoint/2010/main" val="3305283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4271665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2199033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713578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4D6DC8-E930-46EB-95D5-CA8B26B89183}" type="datetimeFigureOut">
              <a:rPr lang="en-US" smtClean="0"/>
              <a:t>7/31/2015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227444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4D6DC8-E930-46EB-95D5-CA8B26B89183}" type="datetimeFigureOut">
              <a:rPr lang="en-US" smtClean="0"/>
              <a:t>7/31/2015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134971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1935365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75275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12187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4D6DC8-E930-46EB-95D5-CA8B26B89183}" type="datetimeFigureOut">
              <a:rPr lang="en-US" smtClean="0"/>
              <a:t>7/31/2015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367809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4D6DC8-E930-46EB-95D5-CA8B26B89183}" type="datetimeFigureOut">
              <a:rPr lang="en-US" smtClean="0"/>
              <a:t>7/31/2015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526871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654996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88683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830641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2511982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02756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3996937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4D6DC8-E930-46EB-95D5-CA8B26B89183}" type="datetimeFigureOut">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86A0F-7000-4796-A1DA-52B396B07686}" type="slidenum">
              <a:rPr lang="en-US" smtClean="0"/>
              <a:t>‹#›</a:t>
            </a:fld>
            <a:endParaRPr lang="en-US"/>
          </a:p>
        </p:txBody>
      </p:sp>
    </p:spTree>
    <p:extLst>
      <p:ext uri="{BB962C8B-B14F-4D97-AF65-F5344CB8AC3E}">
        <p14:creationId xmlns:p14="http://schemas.microsoft.com/office/powerpoint/2010/main" val="985138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84D6DC8-E930-46EB-95D5-CA8B26B89183}" type="datetimeFigureOut">
              <a:rPr lang="en-US" smtClean="0"/>
              <a:t>7/31/2015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4A86A0F-7000-4796-A1DA-52B396B07686}" type="slidenum">
              <a:rPr lang="en-US" smtClean="0"/>
              <a:t>‹#›</a:t>
            </a:fld>
            <a:endParaRPr lang="en-US"/>
          </a:p>
        </p:txBody>
      </p:sp>
    </p:spTree>
    <p:extLst>
      <p:ext uri="{BB962C8B-B14F-4D97-AF65-F5344CB8AC3E}">
        <p14:creationId xmlns:p14="http://schemas.microsoft.com/office/powerpoint/2010/main" val="406701904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orpU1CnUyRA" TargetMode="External"/><Relationship Id="rId2" Type="http://schemas.openxmlformats.org/officeDocument/2006/relationships/slideLayout" Target="../slideLayouts/slideLayout2.xml"/><Relationship Id="rId1" Type="http://schemas.openxmlformats.org/officeDocument/2006/relationships/video" Target="https://www.youtube.com/embed/orpU1CnUyRA"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video" Target="https://www.youtube.com/embed/-Sp2QiKATwY"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gizmag.com/piezoelectric-road-harvests-traffic-energy-to-generate-electricity/10568/pictures" TargetMode="External"/><Relationship Id="rId2" Type="http://schemas.openxmlformats.org/officeDocument/2006/relationships/hyperlink" Target="http://www.piezo.com/tech4histor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5298" y="344714"/>
            <a:ext cx="8825658" cy="3329581"/>
          </a:xfrm>
        </p:spPr>
        <p:txBody>
          <a:bodyPr/>
          <a:lstStyle/>
          <a:p>
            <a:r>
              <a:rPr lang="en-US" sz="11500" dirty="0" err="1" smtClean="0"/>
              <a:t>iPiezo</a:t>
            </a:r>
            <a:r>
              <a:rPr lang="en-US" sz="11500" dirty="0" smtClean="0"/>
              <a:t>?</a:t>
            </a:r>
            <a:endParaRPr lang="en-US" sz="11500" dirty="0"/>
          </a:p>
        </p:txBody>
      </p:sp>
      <p:sp>
        <p:nvSpPr>
          <p:cNvPr id="3" name="Subtitle 2"/>
          <p:cNvSpPr>
            <a:spLocks noGrp="1"/>
          </p:cNvSpPr>
          <p:nvPr>
            <p:ph type="subTitle" idx="1"/>
          </p:nvPr>
        </p:nvSpPr>
        <p:spPr>
          <a:xfrm>
            <a:off x="1125926" y="3674295"/>
            <a:ext cx="8825658" cy="861420"/>
          </a:xfrm>
        </p:spPr>
        <p:txBody>
          <a:bodyPr>
            <a:noAutofit/>
          </a:bodyPr>
          <a:lstStyle/>
          <a:p>
            <a:r>
              <a:rPr lang="en-US" sz="4000" dirty="0" smtClean="0"/>
              <a:t>the piezoelectric effect as an </a:t>
            </a:r>
            <a:r>
              <a:rPr lang="en-US" sz="4000" dirty="0"/>
              <a:t>alternative energy source?</a:t>
            </a:r>
            <a:endParaRPr lang="en-US" sz="4000" dirty="0"/>
          </a:p>
        </p:txBody>
      </p:sp>
    </p:spTree>
    <p:extLst>
      <p:ext uri="{BB962C8B-B14F-4D97-AF65-F5344CB8AC3E}">
        <p14:creationId xmlns:p14="http://schemas.microsoft.com/office/powerpoint/2010/main" val="747000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a:t>
            </a:r>
            <a:endParaRPr lang="en-US" dirty="0"/>
          </a:p>
        </p:txBody>
      </p:sp>
      <p:sp>
        <p:nvSpPr>
          <p:cNvPr id="3" name="Content Placeholder 2"/>
          <p:cNvSpPr>
            <a:spLocks noGrp="1"/>
          </p:cNvSpPr>
          <p:nvPr>
            <p:ph idx="1"/>
          </p:nvPr>
        </p:nvSpPr>
        <p:spPr>
          <a:xfrm>
            <a:off x="1393597" y="1385261"/>
            <a:ext cx="8946541" cy="4195481"/>
          </a:xfrm>
        </p:spPr>
        <p:txBody>
          <a:bodyPr/>
          <a:lstStyle/>
          <a:p>
            <a:r>
              <a:rPr lang="en-US" dirty="0" smtClean="0"/>
              <a:t>Students will each be given a wintergreen life saver.  As a class we will enter a room where the lights can be turned off and a dark environment provided. (Strict rules for safety and behavior will be discussed) The students will work in pairs.  One students will watch as the other student bites into the Lifesaver.   Then they will switch.</a:t>
            </a:r>
          </a:p>
          <a:p>
            <a:endParaRPr lang="en-US" dirty="0"/>
          </a:p>
          <a:p>
            <a:r>
              <a:rPr lang="en-US" dirty="0" smtClean="0"/>
              <a:t>The student who is watching should see a spark in the mouth of the student biting into the Lifesaver.</a:t>
            </a:r>
            <a:endParaRPr lang="en-US" dirty="0"/>
          </a:p>
        </p:txBody>
      </p:sp>
      <p:pic>
        <p:nvPicPr>
          <p:cNvPr id="1026" name="Picture 2" descr="http://www.life-savers.com/www/img/products_pic/mints/wint_o_green_lba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4031" y="3994700"/>
            <a:ext cx="4029075" cy="2714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081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hlinkClick r:id="rId3"/>
              </a:rPr>
              <a:t>https://www.youtube.com/watch?v=orpU1CnUyRA</a:t>
            </a:r>
            <a:r>
              <a:rPr lang="en-US" dirty="0"/>
              <a:t> </a:t>
            </a:r>
          </a:p>
        </p:txBody>
      </p:sp>
      <p:pic>
        <p:nvPicPr>
          <p:cNvPr id="4" name="orpU1CnUyRA"/>
          <p:cNvPicPr>
            <a:picLocks noGrp="1" noRot="1" noChangeAspect="1"/>
          </p:cNvPicPr>
          <p:nvPr>
            <p:ph idx="1"/>
            <a:videoFile r:link="rId1"/>
          </p:nvPr>
        </p:nvPicPr>
        <p:blipFill>
          <a:blip r:embed="rId4"/>
          <a:stretch>
            <a:fillRect/>
          </a:stretch>
        </p:blipFill>
        <p:spPr>
          <a:xfrm>
            <a:off x="3290888" y="2863850"/>
            <a:ext cx="4572000" cy="2571750"/>
          </a:xfrm>
          <a:prstGeom prst="rect">
            <a:avLst/>
          </a:prstGeom>
        </p:spPr>
      </p:pic>
    </p:spTree>
    <p:extLst>
      <p:ext uri="{BB962C8B-B14F-4D97-AF65-F5344CB8AC3E}">
        <p14:creationId xmlns:p14="http://schemas.microsoft.com/office/powerpoint/2010/main" val="3648391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071" y="605118"/>
            <a:ext cx="10875329" cy="1400530"/>
          </a:xfrm>
        </p:spPr>
        <p:txBody>
          <a:bodyPr/>
          <a:lstStyle/>
          <a:p>
            <a:r>
              <a:rPr lang="en-US" sz="2800" dirty="0" smtClean="0"/>
              <a:t>Upon returning to the classroom we will have a discussion about what could cause this phenomenon.  Before answering completely, I will present the students with the </a:t>
            </a:r>
            <a:r>
              <a:rPr lang="en-US" sz="2800" dirty="0"/>
              <a:t>following </a:t>
            </a:r>
            <a:r>
              <a:rPr lang="en-US" sz="2800" dirty="0" smtClean="0"/>
              <a:t>article:</a:t>
            </a:r>
            <a:r>
              <a:rPr lang="en-US" sz="2800" dirty="0"/>
              <a:t/>
            </a:r>
            <a:br>
              <a:rPr lang="en-US" sz="2800" dirty="0"/>
            </a:br>
            <a:r>
              <a:rPr lang="en-US" sz="2000" dirty="0"/>
              <a:t>http://www.scientificamerican.com/article/mysterious-light-associated-earthquakes/</a:t>
            </a:r>
            <a:r>
              <a:rPr lang="en-US" sz="2800" dirty="0"/>
              <a:t/>
            </a:r>
            <a:br>
              <a:rPr lang="en-US" sz="2800" dirty="0"/>
            </a:br>
            <a:endParaRPr lang="en-US" sz="2800" dirty="0"/>
          </a:p>
        </p:txBody>
      </p:sp>
      <p:sp>
        <p:nvSpPr>
          <p:cNvPr id="3" name="Content Placeholder 2"/>
          <p:cNvSpPr>
            <a:spLocks noGrp="1"/>
          </p:cNvSpPr>
          <p:nvPr>
            <p:ph idx="1"/>
          </p:nvPr>
        </p:nvSpPr>
        <p:spPr>
          <a:xfrm>
            <a:off x="630871" y="3005318"/>
            <a:ext cx="4139249" cy="3461656"/>
          </a:xfrm>
        </p:spPr>
        <p:txBody>
          <a:bodyPr>
            <a:normAutofit lnSpcReduction="10000"/>
          </a:bodyPr>
          <a:lstStyle/>
          <a:p>
            <a:r>
              <a:rPr lang="en-US" dirty="0" smtClean="0"/>
              <a:t>UFO Sighting Reports increase dramatically during Earthquakes.</a:t>
            </a:r>
          </a:p>
          <a:p>
            <a:r>
              <a:rPr lang="en-US" dirty="0" smtClean="0"/>
              <a:t>Strange light effects can occur starting weeks before an Earthquake and continue until the seismic activity has passed.</a:t>
            </a:r>
          </a:p>
          <a:p>
            <a:r>
              <a:rPr lang="en-US" dirty="0" smtClean="0"/>
              <a:t>These light effects have been attributed to pressure and distortion of rocks.</a:t>
            </a:r>
            <a:endParaRPr lang="en-US" dirty="0"/>
          </a:p>
        </p:txBody>
      </p:sp>
      <p:pic>
        <p:nvPicPr>
          <p:cNvPr id="4" name="Picture 3"/>
          <p:cNvPicPr>
            <a:picLocks noChangeAspect="1"/>
          </p:cNvPicPr>
          <p:nvPr/>
        </p:nvPicPr>
        <p:blipFill rotWithShape="1">
          <a:blip r:embed="rId2"/>
          <a:srcRect l="11815" t="25832" r="15916" b="5209"/>
          <a:stretch/>
        </p:blipFill>
        <p:spPr>
          <a:xfrm>
            <a:off x="4998720" y="3005318"/>
            <a:ext cx="6812280" cy="3654562"/>
          </a:xfrm>
          <a:prstGeom prst="rect">
            <a:avLst/>
          </a:prstGeom>
        </p:spPr>
      </p:pic>
    </p:spTree>
    <p:extLst>
      <p:ext uri="{BB962C8B-B14F-4D97-AF65-F5344CB8AC3E}">
        <p14:creationId xmlns:p14="http://schemas.microsoft.com/office/powerpoint/2010/main" val="248379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59" y="208878"/>
            <a:ext cx="9404723" cy="1400530"/>
          </a:xfrm>
        </p:spPr>
        <p:txBody>
          <a:bodyPr/>
          <a:lstStyle/>
          <a:p>
            <a:r>
              <a:rPr lang="en-US" dirty="0" smtClean="0"/>
              <a:t>Explain: </a:t>
            </a:r>
            <a:br>
              <a:rPr lang="en-US" dirty="0" smtClean="0"/>
            </a:br>
            <a:r>
              <a:rPr lang="en-US" dirty="0" smtClean="0"/>
              <a:t>What is the Piezoelectric Effect?</a:t>
            </a:r>
            <a:endParaRPr lang="en-US" dirty="0"/>
          </a:p>
        </p:txBody>
      </p:sp>
      <p:sp>
        <p:nvSpPr>
          <p:cNvPr id="3" name="Content Placeholder 2"/>
          <p:cNvSpPr>
            <a:spLocks noGrp="1"/>
          </p:cNvSpPr>
          <p:nvPr>
            <p:ph idx="1"/>
          </p:nvPr>
        </p:nvSpPr>
        <p:spPr>
          <a:xfrm>
            <a:off x="1103313" y="2052918"/>
            <a:ext cx="3773487" cy="4195481"/>
          </a:xfrm>
        </p:spPr>
        <p:txBody>
          <a:bodyPr/>
          <a:lstStyle/>
          <a:p>
            <a:r>
              <a:rPr lang="en-US" dirty="0"/>
              <a:t>Piezoelectric Effect is the ability of certain materials to generate an electric charge in response to applied mechanical stress. The word Piezoelectric is derived from the Greek </a:t>
            </a:r>
            <a:r>
              <a:rPr lang="en-US" dirty="0" err="1"/>
              <a:t>piezein</a:t>
            </a:r>
            <a:r>
              <a:rPr lang="en-US" dirty="0"/>
              <a:t>, which means to squeeze or press, and piezo, which is Greek for “push”.</a:t>
            </a:r>
          </a:p>
        </p:txBody>
      </p:sp>
      <p:pic>
        <p:nvPicPr>
          <p:cNvPr id="5" name="Picture 4"/>
          <p:cNvPicPr>
            <a:picLocks noChangeAspect="1"/>
          </p:cNvPicPr>
          <p:nvPr/>
        </p:nvPicPr>
        <p:blipFill rotWithShape="1">
          <a:blip r:embed="rId2"/>
          <a:srcRect t="8353" r="7832"/>
          <a:stretch/>
        </p:blipFill>
        <p:spPr>
          <a:xfrm>
            <a:off x="5679441" y="1943874"/>
            <a:ext cx="5918200" cy="4413567"/>
          </a:xfrm>
          <a:prstGeom prst="rect">
            <a:avLst/>
          </a:prstGeom>
        </p:spPr>
      </p:pic>
    </p:spTree>
    <p:extLst>
      <p:ext uri="{BB962C8B-B14F-4D97-AF65-F5344CB8AC3E}">
        <p14:creationId xmlns:p14="http://schemas.microsoft.com/office/powerpoint/2010/main" val="3537759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these supplies be used to show the piezoelectric effect in action? </a:t>
            </a:r>
            <a:endParaRPr lang="en-US" dirty="0"/>
          </a:p>
        </p:txBody>
      </p:sp>
      <p:pic>
        <p:nvPicPr>
          <p:cNvPr id="4" name="Picture 3"/>
          <p:cNvPicPr>
            <a:picLocks noChangeAspect="1"/>
          </p:cNvPicPr>
          <p:nvPr/>
        </p:nvPicPr>
        <p:blipFill rotWithShape="1">
          <a:blip r:embed="rId2"/>
          <a:srcRect l="28895" t="26054" r="38676" b="30080"/>
          <a:stretch/>
        </p:blipFill>
        <p:spPr>
          <a:xfrm>
            <a:off x="1404393" y="2646484"/>
            <a:ext cx="1896824" cy="3432344"/>
          </a:xfrm>
          <a:prstGeom prst="rect">
            <a:avLst/>
          </a:prstGeom>
        </p:spPr>
      </p:pic>
      <p:pic>
        <p:nvPicPr>
          <p:cNvPr id="5" name="Picture 4"/>
          <p:cNvPicPr>
            <a:picLocks noChangeAspect="1"/>
          </p:cNvPicPr>
          <p:nvPr/>
        </p:nvPicPr>
        <p:blipFill>
          <a:blip r:embed="rId3"/>
          <a:stretch>
            <a:fillRect/>
          </a:stretch>
        </p:blipFill>
        <p:spPr>
          <a:xfrm>
            <a:off x="8568459" y="2052918"/>
            <a:ext cx="2962781" cy="4615700"/>
          </a:xfrm>
          <a:prstGeom prst="rect">
            <a:avLst/>
          </a:prstGeom>
        </p:spPr>
      </p:pic>
      <p:pic>
        <p:nvPicPr>
          <p:cNvPr id="6" name="Picture 5"/>
          <p:cNvPicPr>
            <a:picLocks noChangeAspect="1"/>
          </p:cNvPicPr>
          <p:nvPr/>
        </p:nvPicPr>
        <p:blipFill rotWithShape="1">
          <a:blip r:embed="rId4"/>
          <a:srcRect t="3587" b="8017"/>
          <a:stretch/>
        </p:blipFill>
        <p:spPr>
          <a:xfrm>
            <a:off x="4951475" y="2522014"/>
            <a:ext cx="1250213" cy="3503054"/>
          </a:xfrm>
          <a:prstGeom prst="rect">
            <a:avLst/>
          </a:prstGeom>
        </p:spPr>
      </p:pic>
      <p:sp>
        <p:nvSpPr>
          <p:cNvPr id="7" name="TextBox 6"/>
          <p:cNvSpPr txBox="1"/>
          <p:nvPr/>
        </p:nvSpPr>
        <p:spPr>
          <a:xfrm>
            <a:off x="1103312" y="6114585"/>
            <a:ext cx="2577950" cy="646331"/>
          </a:xfrm>
          <a:prstGeom prst="rect">
            <a:avLst/>
          </a:prstGeom>
          <a:noFill/>
        </p:spPr>
        <p:txBody>
          <a:bodyPr wrap="none" rtlCol="0">
            <a:spAutoFit/>
          </a:bodyPr>
          <a:lstStyle/>
          <a:p>
            <a:pPr algn="ctr"/>
            <a:r>
              <a:rPr lang="en-US" dirty="0" smtClean="0"/>
              <a:t>Piezoelectric Element</a:t>
            </a:r>
          </a:p>
          <a:p>
            <a:pPr algn="ctr"/>
            <a:r>
              <a:rPr lang="en-US" dirty="0" smtClean="0"/>
              <a:t>“Guitar Pickup”</a:t>
            </a:r>
            <a:endParaRPr lang="en-US" dirty="0"/>
          </a:p>
        </p:txBody>
      </p:sp>
      <p:sp>
        <p:nvSpPr>
          <p:cNvPr id="10" name="TextBox 9"/>
          <p:cNvSpPr txBox="1"/>
          <p:nvPr/>
        </p:nvSpPr>
        <p:spPr>
          <a:xfrm>
            <a:off x="4373367" y="6071164"/>
            <a:ext cx="2406428" cy="646331"/>
          </a:xfrm>
          <a:prstGeom prst="rect">
            <a:avLst/>
          </a:prstGeom>
          <a:noFill/>
        </p:spPr>
        <p:txBody>
          <a:bodyPr wrap="none" rtlCol="0">
            <a:spAutoFit/>
          </a:bodyPr>
          <a:lstStyle/>
          <a:p>
            <a:pPr algn="ctr"/>
            <a:r>
              <a:rPr lang="en-US" dirty="0" smtClean="0"/>
              <a:t>LED</a:t>
            </a:r>
          </a:p>
          <a:p>
            <a:pPr algn="ctr"/>
            <a:r>
              <a:rPr lang="en-US" dirty="0" smtClean="0"/>
              <a:t>Light Emitting Diode</a:t>
            </a:r>
            <a:endParaRPr lang="en-US" dirty="0"/>
          </a:p>
        </p:txBody>
      </p:sp>
      <p:sp>
        <p:nvSpPr>
          <p:cNvPr id="11" name="Cross 10"/>
          <p:cNvSpPr/>
          <p:nvPr/>
        </p:nvSpPr>
        <p:spPr>
          <a:xfrm>
            <a:off x="3812146" y="3915177"/>
            <a:ext cx="708338" cy="721217"/>
          </a:xfrm>
          <a:prstGeom prst="plus">
            <a:avLst>
              <a:gd name="adj" fmla="val 4264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915955" y="3541690"/>
            <a:ext cx="1081825" cy="1446550"/>
          </a:xfrm>
          <a:prstGeom prst="rect">
            <a:avLst/>
          </a:prstGeom>
          <a:noFill/>
        </p:spPr>
        <p:txBody>
          <a:bodyPr wrap="square" rtlCol="0">
            <a:spAutoFit/>
          </a:bodyPr>
          <a:lstStyle/>
          <a:p>
            <a:r>
              <a:rPr lang="en-US" sz="8800" dirty="0">
                <a:solidFill>
                  <a:srgbClr val="FFFF00"/>
                </a:solidFill>
              </a:rPr>
              <a:t>=</a:t>
            </a:r>
          </a:p>
        </p:txBody>
      </p:sp>
    </p:spTree>
    <p:extLst>
      <p:ext uri="{BB962C8B-B14F-4D97-AF65-F5344CB8AC3E}">
        <p14:creationId xmlns:p14="http://schemas.microsoft.com/office/powerpoint/2010/main" val="2443391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1"/>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Explore: Can we harness the energy created by the piezoelectric effect? </a:t>
            </a:r>
            <a:endParaRPr lang="en-US" dirty="0"/>
          </a:p>
        </p:txBody>
      </p:sp>
      <p:pic>
        <p:nvPicPr>
          <p:cNvPr id="5" name="Picture 4"/>
          <p:cNvPicPr>
            <a:picLocks noChangeAspect="1"/>
          </p:cNvPicPr>
          <p:nvPr/>
        </p:nvPicPr>
        <p:blipFill rotWithShape="1">
          <a:blip r:embed="rId2"/>
          <a:srcRect t="23240" b="13286"/>
          <a:stretch/>
        </p:blipFill>
        <p:spPr>
          <a:xfrm>
            <a:off x="2625681" y="2588654"/>
            <a:ext cx="6361626" cy="3028493"/>
          </a:xfrm>
          <a:prstGeom prst="rect">
            <a:avLst/>
          </a:prstGeom>
        </p:spPr>
      </p:pic>
    </p:spTree>
    <p:extLst>
      <p:ext uri="{BB962C8B-B14F-4D97-AF65-F5344CB8AC3E}">
        <p14:creationId xmlns:p14="http://schemas.microsoft.com/office/powerpoint/2010/main" val="3594289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958" t="35845" r="54929" b="32324"/>
          <a:stretch/>
        </p:blipFill>
        <p:spPr>
          <a:xfrm>
            <a:off x="9164176" y="704398"/>
            <a:ext cx="1043189" cy="1455313"/>
          </a:xfrm>
          <a:prstGeom prst="rect">
            <a:avLst/>
          </a:prstGeom>
        </p:spPr>
      </p:pic>
      <p:pic>
        <p:nvPicPr>
          <p:cNvPr id="5" name="Picture 4"/>
          <p:cNvPicPr>
            <a:picLocks noChangeAspect="1"/>
          </p:cNvPicPr>
          <p:nvPr/>
        </p:nvPicPr>
        <p:blipFill rotWithShape="1">
          <a:blip r:embed="rId3"/>
          <a:srcRect l="36021" t="64510" r="31444" b="22916"/>
          <a:stretch/>
        </p:blipFill>
        <p:spPr>
          <a:xfrm>
            <a:off x="646111" y="4956019"/>
            <a:ext cx="2443937" cy="708338"/>
          </a:xfrm>
          <a:prstGeom prst="rect">
            <a:avLst/>
          </a:prstGeom>
        </p:spPr>
      </p:pic>
      <p:pic>
        <p:nvPicPr>
          <p:cNvPr id="6" name="Picture 5"/>
          <p:cNvPicPr>
            <a:picLocks noChangeAspect="1"/>
          </p:cNvPicPr>
          <p:nvPr/>
        </p:nvPicPr>
        <p:blipFill rotWithShape="1">
          <a:blip r:embed="rId4"/>
          <a:srcRect l="22423" t="11575" r="54733" b="5449"/>
          <a:stretch/>
        </p:blipFill>
        <p:spPr>
          <a:xfrm rot="16200000">
            <a:off x="1729874" y="2249347"/>
            <a:ext cx="562797" cy="2730323"/>
          </a:xfrm>
          <a:prstGeom prst="rect">
            <a:avLst/>
          </a:prstGeom>
        </p:spPr>
      </p:pic>
      <p:pic>
        <p:nvPicPr>
          <p:cNvPr id="8" name="Picture 7"/>
          <p:cNvPicPr>
            <a:picLocks noChangeAspect="1"/>
          </p:cNvPicPr>
          <p:nvPr/>
        </p:nvPicPr>
        <p:blipFill rotWithShape="1">
          <a:blip r:embed="rId5"/>
          <a:srcRect l="32713" t="20434" r="43517" b="9302"/>
          <a:stretch/>
        </p:blipFill>
        <p:spPr>
          <a:xfrm rot="16200000">
            <a:off x="1561988" y="407952"/>
            <a:ext cx="642631" cy="2537140"/>
          </a:xfrm>
          <a:prstGeom prst="rect">
            <a:avLst/>
          </a:prstGeom>
        </p:spPr>
      </p:pic>
      <p:pic>
        <p:nvPicPr>
          <p:cNvPr id="10" name="Picture 9"/>
          <p:cNvPicPr>
            <a:picLocks noChangeAspect="1"/>
          </p:cNvPicPr>
          <p:nvPr/>
        </p:nvPicPr>
        <p:blipFill rotWithShape="1">
          <a:blip r:embed="rId6"/>
          <a:srcRect l="29930" t="25235" r="21479" b="25188"/>
          <a:stretch/>
        </p:blipFill>
        <p:spPr>
          <a:xfrm>
            <a:off x="8628740" y="3117336"/>
            <a:ext cx="2962142" cy="2266682"/>
          </a:xfrm>
          <a:prstGeom prst="rect">
            <a:avLst/>
          </a:prstGeom>
        </p:spPr>
      </p:pic>
      <p:sp>
        <p:nvSpPr>
          <p:cNvPr id="13" name="Title 12"/>
          <p:cNvSpPr>
            <a:spLocks noGrp="1"/>
          </p:cNvSpPr>
          <p:nvPr>
            <p:ph type="title"/>
          </p:nvPr>
        </p:nvSpPr>
        <p:spPr>
          <a:xfrm>
            <a:off x="508181" y="246006"/>
            <a:ext cx="9404723" cy="1400530"/>
          </a:xfrm>
        </p:spPr>
        <p:txBody>
          <a:bodyPr/>
          <a:lstStyle/>
          <a:p>
            <a:r>
              <a:rPr lang="en-US" dirty="0" smtClean="0"/>
              <a:t>Supplies Needed:</a:t>
            </a:r>
            <a:endParaRPr lang="en-US" dirty="0"/>
          </a:p>
        </p:txBody>
      </p:sp>
      <p:pic>
        <p:nvPicPr>
          <p:cNvPr id="14" name="Picture 13"/>
          <p:cNvPicPr>
            <a:picLocks noChangeAspect="1"/>
          </p:cNvPicPr>
          <p:nvPr/>
        </p:nvPicPr>
        <p:blipFill rotWithShape="1">
          <a:blip r:embed="rId7"/>
          <a:srcRect l="28895" t="26054" r="38676" b="30080"/>
          <a:stretch/>
        </p:blipFill>
        <p:spPr>
          <a:xfrm rot="16200000">
            <a:off x="5311891" y="3128148"/>
            <a:ext cx="1896824" cy="3432344"/>
          </a:xfrm>
          <a:prstGeom prst="rect">
            <a:avLst/>
          </a:prstGeom>
        </p:spPr>
      </p:pic>
      <p:pic>
        <p:nvPicPr>
          <p:cNvPr id="15" name="Picture 14"/>
          <p:cNvPicPr>
            <a:picLocks noChangeAspect="1"/>
          </p:cNvPicPr>
          <p:nvPr/>
        </p:nvPicPr>
        <p:blipFill rotWithShape="1">
          <a:blip r:embed="rId8"/>
          <a:srcRect t="3587" b="8017"/>
          <a:stretch/>
        </p:blipFill>
        <p:spPr>
          <a:xfrm rot="16200000">
            <a:off x="5782311" y="305635"/>
            <a:ext cx="1250213" cy="3503054"/>
          </a:xfrm>
          <a:prstGeom prst="rect">
            <a:avLst/>
          </a:prstGeom>
        </p:spPr>
      </p:pic>
      <p:sp>
        <p:nvSpPr>
          <p:cNvPr id="16" name="TextBox 15"/>
          <p:cNvSpPr txBox="1"/>
          <p:nvPr/>
        </p:nvSpPr>
        <p:spPr>
          <a:xfrm>
            <a:off x="614731" y="2060349"/>
            <a:ext cx="3337555" cy="923330"/>
          </a:xfrm>
          <a:prstGeom prst="rect">
            <a:avLst/>
          </a:prstGeom>
          <a:noFill/>
        </p:spPr>
        <p:txBody>
          <a:bodyPr wrap="square" rtlCol="0">
            <a:spAutoFit/>
          </a:bodyPr>
          <a:lstStyle/>
          <a:p>
            <a:r>
              <a:rPr lang="en-US" dirty="0" smtClean="0"/>
              <a:t>Resistor: reduces current flow and acts to lower voltage levels within circuit</a:t>
            </a:r>
            <a:endParaRPr lang="en-US" dirty="0"/>
          </a:p>
        </p:txBody>
      </p:sp>
      <p:sp>
        <p:nvSpPr>
          <p:cNvPr id="17" name="TextBox 16"/>
          <p:cNvSpPr txBox="1"/>
          <p:nvPr/>
        </p:nvSpPr>
        <p:spPr>
          <a:xfrm>
            <a:off x="554312" y="3927512"/>
            <a:ext cx="3337555" cy="646331"/>
          </a:xfrm>
          <a:prstGeom prst="rect">
            <a:avLst/>
          </a:prstGeom>
          <a:noFill/>
        </p:spPr>
        <p:txBody>
          <a:bodyPr wrap="square" rtlCol="0">
            <a:spAutoFit/>
          </a:bodyPr>
          <a:lstStyle/>
          <a:p>
            <a:r>
              <a:rPr lang="en-US" dirty="0" smtClean="0"/>
              <a:t>Diode: keeps flow moving in one direction</a:t>
            </a:r>
            <a:endParaRPr lang="en-US" dirty="0"/>
          </a:p>
        </p:txBody>
      </p:sp>
      <p:sp>
        <p:nvSpPr>
          <p:cNvPr id="18" name="TextBox 17"/>
          <p:cNvSpPr txBox="1"/>
          <p:nvPr/>
        </p:nvSpPr>
        <p:spPr>
          <a:xfrm>
            <a:off x="554312" y="5723367"/>
            <a:ext cx="3337555" cy="646331"/>
          </a:xfrm>
          <a:prstGeom prst="rect">
            <a:avLst/>
          </a:prstGeom>
          <a:noFill/>
        </p:spPr>
        <p:txBody>
          <a:bodyPr wrap="square" rtlCol="0">
            <a:spAutoFit/>
          </a:bodyPr>
          <a:lstStyle/>
          <a:p>
            <a:r>
              <a:rPr lang="en-US" dirty="0" smtClean="0"/>
              <a:t>Capacitor: stores and releases energy</a:t>
            </a:r>
            <a:endParaRPr lang="en-US" dirty="0"/>
          </a:p>
        </p:txBody>
      </p:sp>
      <p:sp>
        <p:nvSpPr>
          <p:cNvPr id="19" name="TextBox 18"/>
          <p:cNvSpPr txBox="1"/>
          <p:nvPr/>
        </p:nvSpPr>
        <p:spPr>
          <a:xfrm>
            <a:off x="8628740" y="2244048"/>
            <a:ext cx="3337555" cy="646331"/>
          </a:xfrm>
          <a:prstGeom prst="rect">
            <a:avLst/>
          </a:prstGeom>
          <a:noFill/>
        </p:spPr>
        <p:txBody>
          <a:bodyPr wrap="square" rtlCol="0">
            <a:spAutoFit/>
          </a:bodyPr>
          <a:lstStyle/>
          <a:p>
            <a:r>
              <a:rPr lang="en-US" dirty="0" smtClean="0"/>
              <a:t>Switch: Controls the flow of energy</a:t>
            </a:r>
            <a:endParaRPr lang="en-US" dirty="0"/>
          </a:p>
        </p:txBody>
      </p:sp>
      <p:sp>
        <p:nvSpPr>
          <p:cNvPr id="20" name="TextBox 19"/>
          <p:cNvSpPr txBox="1"/>
          <p:nvPr/>
        </p:nvSpPr>
        <p:spPr>
          <a:xfrm>
            <a:off x="8628739" y="5438636"/>
            <a:ext cx="3337555" cy="923330"/>
          </a:xfrm>
          <a:prstGeom prst="rect">
            <a:avLst/>
          </a:prstGeom>
          <a:noFill/>
        </p:spPr>
        <p:txBody>
          <a:bodyPr wrap="square" rtlCol="0">
            <a:spAutoFit/>
          </a:bodyPr>
          <a:lstStyle/>
          <a:p>
            <a:r>
              <a:rPr lang="en-US" dirty="0" err="1" smtClean="0"/>
              <a:t>Beadboard</a:t>
            </a:r>
            <a:r>
              <a:rPr lang="en-US" dirty="0" smtClean="0"/>
              <a:t>: Allows for safe and easy connection of circuit </a:t>
            </a:r>
            <a:r>
              <a:rPr lang="en-US" dirty="0" err="1" smtClean="0"/>
              <a:t>componants</a:t>
            </a:r>
            <a:endParaRPr lang="en-US" dirty="0"/>
          </a:p>
        </p:txBody>
      </p:sp>
      <p:sp>
        <p:nvSpPr>
          <p:cNvPr id="21" name="TextBox 20"/>
          <p:cNvSpPr txBox="1"/>
          <p:nvPr/>
        </p:nvSpPr>
        <p:spPr>
          <a:xfrm>
            <a:off x="4655890" y="2691571"/>
            <a:ext cx="3337555" cy="923330"/>
          </a:xfrm>
          <a:prstGeom prst="rect">
            <a:avLst/>
          </a:prstGeom>
          <a:noFill/>
        </p:spPr>
        <p:txBody>
          <a:bodyPr wrap="square" rtlCol="0">
            <a:spAutoFit/>
          </a:bodyPr>
          <a:lstStyle/>
          <a:p>
            <a:r>
              <a:rPr lang="en-US" dirty="0" smtClean="0"/>
              <a:t>LED: Lights up when switch is turned on to show energy flow</a:t>
            </a:r>
            <a:endParaRPr lang="en-US" dirty="0"/>
          </a:p>
        </p:txBody>
      </p:sp>
      <p:sp>
        <p:nvSpPr>
          <p:cNvPr id="22" name="TextBox 21"/>
          <p:cNvSpPr txBox="1"/>
          <p:nvPr/>
        </p:nvSpPr>
        <p:spPr>
          <a:xfrm>
            <a:off x="4544131" y="5792732"/>
            <a:ext cx="3337555" cy="923330"/>
          </a:xfrm>
          <a:prstGeom prst="rect">
            <a:avLst/>
          </a:prstGeom>
          <a:noFill/>
        </p:spPr>
        <p:txBody>
          <a:bodyPr wrap="square" rtlCol="0">
            <a:spAutoFit/>
          </a:bodyPr>
          <a:lstStyle/>
          <a:p>
            <a:r>
              <a:rPr lang="en-US" dirty="0" smtClean="0"/>
              <a:t>Piezo element: distortion of this provided energy for the circuit</a:t>
            </a:r>
            <a:endParaRPr lang="en-US" dirty="0"/>
          </a:p>
        </p:txBody>
      </p:sp>
    </p:spTree>
    <p:extLst>
      <p:ext uri="{BB962C8B-B14F-4D97-AF65-F5344CB8AC3E}">
        <p14:creationId xmlns:p14="http://schemas.microsoft.com/office/powerpoint/2010/main" val="378121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up the circuit according to the diagram:</a:t>
            </a:r>
            <a:endParaRPr lang="en-US" dirty="0"/>
          </a:p>
        </p:txBody>
      </p:sp>
      <p:pic>
        <p:nvPicPr>
          <p:cNvPr id="4" name="Picture 3"/>
          <p:cNvPicPr>
            <a:picLocks noChangeAspect="1"/>
          </p:cNvPicPr>
          <p:nvPr/>
        </p:nvPicPr>
        <p:blipFill rotWithShape="1">
          <a:blip r:embed="rId2"/>
          <a:srcRect t="21975" b="18855"/>
          <a:stretch/>
        </p:blipFill>
        <p:spPr>
          <a:xfrm rot="16200000">
            <a:off x="6316364" y="2644322"/>
            <a:ext cx="4171950" cy="3296991"/>
          </a:xfrm>
          <a:prstGeom prst="rect">
            <a:avLst/>
          </a:prstGeom>
        </p:spPr>
      </p:pic>
      <p:pic>
        <p:nvPicPr>
          <p:cNvPr id="5" name="Picture 4"/>
          <p:cNvPicPr>
            <a:picLocks noChangeAspect="1"/>
          </p:cNvPicPr>
          <p:nvPr/>
        </p:nvPicPr>
        <p:blipFill rotWithShape="1">
          <a:blip r:embed="rId3"/>
          <a:srcRect l="3763" t="23240" r="6964" b="13286"/>
          <a:stretch/>
        </p:blipFill>
        <p:spPr>
          <a:xfrm rot="16200000">
            <a:off x="1151842" y="3098368"/>
            <a:ext cx="4479801" cy="2388901"/>
          </a:xfrm>
          <a:prstGeom prst="rect">
            <a:avLst/>
          </a:prstGeom>
        </p:spPr>
      </p:pic>
    </p:spTree>
    <p:extLst>
      <p:ext uri="{BB962C8B-B14F-4D97-AF65-F5344CB8AC3E}">
        <p14:creationId xmlns:p14="http://schemas.microsoft.com/office/powerpoint/2010/main" val="410034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a:t>
            </a:r>
            <a:br>
              <a:rPr lang="en-US" dirty="0" smtClean="0"/>
            </a:br>
            <a:r>
              <a:rPr lang="en-US" dirty="0" smtClean="0"/>
              <a:t>Which group can make their LED light for the longest period of time?</a:t>
            </a:r>
            <a:br>
              <a:rPr lang="en-US" dirty="0" smtClean="0"/>
            </a:br>
            <a:r>
              <a:rPr lang="en-US" dirty="0"/>
              <a:t/>
            </a:r>
            <a:br>
              <a:rPr lang="en-US" dirty="0"/>
            </a:br>
            <a:endParaRPr lang="en-US" dirty="0"/>
          </a:p>
        </p:txBody>
      </p:sp>
      <p:sp>
        <p:nvSpPr>
          <p:cNvPr id="7" name="Rectangle 6"/>
          <p:cNvSpPr/>
          <p:nvPr/>
        </p:nvSpPr>
        <p:spPr>
          <a:xfrm>
            <a:off x="6272463" y="2566737"/>
            <a:ext cx="5678905" cy="410677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p:cNvSpPr txBox="1"/>
          <p:nvPr/>
        </p:nvSpPr>
        <p:spPr>
          <a:xfrm>
            <a:off x="829444" y="3200937"/>
            <a:ext cx="5032794" cy="3139321"/>
          </a:xfrm>
          <a:prstGeom prst="rect">
            <a:avLst/>
          </a:prstGeom>
          <a:noFill/>
        </p:spPr>
        <p:txBody>
          <a:bodyPr wrap="square" rtlCol="0">
            <a:spAutoFit/>
          </a:bodyPr>
          <a:lstStyle/>
          <a:p>
            <a:r>
              <a:rPr lang="en-US" dirty="0" smtClean="0"/>
              <a:t>Ideas that will not be shared with the students until after they have explored options on their own: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Experiment with different ways to distort piezo</a:t>
            </a:r>
            <a:endParaRPr lang="en-US" dirty="0"/>
          </a:p>
          <a:p>
            <a:pPr marL="285750" indent="-285750">
              <a:buFont typeface="Arial" panose="020B0604020202020204" pitchFamily="34" charset="0"/>
              <a:buChar char="•"/>
            </a:pPr>
            <a:r>
              <a:rPr lang="en-US" dirty="0" smtClean="0"/>
              <a:t>Add more piezo elements.</a:t>
            </a:r>
          </a:p>
          <a:p>
            <a:pPr marL="285750" indent="-285750">
              <a:buFont typeface="Arial" panose="020B0604020202020204" pitchFamily="34" charset="0"/>
              <a:buChar char="•"/>
            </a:pPr>
            <a:r>
              <a:rPr lang="en-US" dirty="0" smtClean="0"/>
              <a:t>Use a color of LED that requires less energy</a:t>
            </a:r>
          </a:p>
          <a:p>
            <a:pPr marL="285750" indent="-285750">
              <a:buFont typeface="Arial" panose="020B0604020202020204" pitchFamily="34" charset="0"/>
              <a:buChar char="•"/>
            </a:pPr>
            <a:r>
              <a:rPr lang="en-US" dirty="0" smtClean="0"/>
              <a:t>Use various sized Capacitor</a:t>
            </a:r>
          </a:p>
          <a:p>
            <a:endParaRPr lang="en-US" dirty="0"/>
          </a:p>
        </p:txBody>
      </p:sp>
      <p:pic>
        <p:nvPicPr>
          <p:cNvPr id="6" name="Picture 5" descr="http://www.electronics-tutorials.ws/diode/diode12.gif?81223b"/>
          <p:cNvPicPr/>
          <p:nvPr/>
        </p:nvPicPr>
        <p:blipFill>
          <a:blip r:embed="rId2">
            <a:extLst>
              <a:ext uri="{28A0092B-C50C-407E-A947-70E740481C1C}">
                <a14:useLocalDpi xmlns:a14="http://schemas.microsoft.com/office/drawing/2010/main" val="0"/>
              </a:ext>
            </a:extLst>
          </a:blip>
          <a:srcRect/>
          <a:stretch>
            <a:fillRect/>
          </a:stretch>
        </p:blipFill>
        <p:spPr bwMode="auto">
          <a:xfrm>
            <a:off x="6689558" y="2727159"/>
            <a:ext cx="4964651" cy="3613100"/>
          </a:xfrm>
          <a:prstGeom prst="rect">
            <a:avLst/>
          </a:prstGeom>
          <a:noFill/>
          <a:ln>
            <a:noFill/>
          </a:ln>
        </p:spPr>
      </p:pic>
    </p:spTree>
    <p:extLst>
      <p:ext uri="{BB962C8B-B14F-4D97-AF65-F5344CB8AC3E}">
        <p14:creationId xmlns:p14="http://schemas.microsoft.com/office/powerpoint/2010/main" val="2679185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09" y="1659670"/>
            <a:ext cx="11653791" cy="1400530"/>
          </a:xfrm>
        </p:spPr>
        <p:txBody>
          <a:bodyPr/>
          <a:lstStyle/>
          <a:p>
            <a:r>
              <a:rPr lang="en-US" dirty="0" smtClean="0"/>
              <a:t>Can this type of circuit be used to charge a cell phone?</a:t>
            </a:r>
            <a:endParaRPr lang="en-US" dirty="0"/>
          </a:p>
        </p:txBody>
      </p:sp>
      <p:pic>
        <p:nvPicPr>
          <p:cNvPr id="2050" name="Picture 2" descr="Description: http://www.nowhereelse.fr/wp-content/uploads/2013/03/iPhone6-iPhonePlus-Noir-01.jpg"/>
          <p:cNvPicPr>
            <a:picLocks noChangeAspect="1" noChangeArrowheads="1"/>
          </p:cNvPicPr>
          <p:nvPr/>
        </p:nvPicPr>
        <p:blipFill>
          <a:blip r:embed="rId2" cstate="print">
            <a:extLst>
              <a:ext uri="{28A0092B-C50C-407E-A947-70E740481C1C}">
                <a14:useLocalDpi xmlns:a14="http://schemas.microsoft.com/office/drawing/2010/main" val="0"/>
              </a:ext>
            </a:extLst>
          </a:blip>
          <a:srcRect l="29860" t="9398" r="38028" b="13158"/>
          <a:stretch>
            <a:fillRect/>
          </a:stretch>
        </p:blipFill>
        <p:spPr bwMode="auto">
          <a:xfrm>
            <a:off x="8478464" y="3318757"/>
            <a:ext cx="1635593" cy="295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Description: http://www.blogcdn.com/www.engadget.com/media/2009/10/micro-usb-charger-sm.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284550" flipH="1" flipV="1">
            <a:off x="4510021" y="3294895"/>
            <a:ext cx="3143973" cy="314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 descr="http://uk.farnell.com/productimages/standard/en_US/5022022.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6288" y="3392875"/>
            <a:ext cx="3812748" cy="260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538209" y="194589"/>
            <a:ext cx="8825658" cy="3329581"/>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8000" dirty="0" err="1" smtClean="0"/>
              <a:t>iPiezo</a:t>
            </a:r>
            <a:r>
              <a:rPr lang="en-US" sz="8000" dirty="0" smtClean="0"/>
              <a:t>?</a:t>
            </a:r>
            <a:endParaRPr lang="en-US" sz="8000" dirty="0"/>
          </a:p>
        </p:txBody>
      </p:sp>
    </p:spTree>
    <p:extLst>
      <p:ext uri="{BB962C8B-B14F-4D97-AF65-F5344CB8AC3E}">
        <p14:creationId xmlns:p14="http://schemas.microsoft.com/office/powerpoint/2010/main" val="758492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578" y="370832"/>
            <a:ext cx="7037578" cy="1400530"/>
          </a:xfrm>
        </p:spPr>
        <p:txBody>
          <a:bodyPr/>
          <a:lstStyle/>
          <a:p>
            <a:r>
              <a:rPr lang="en-US" dirty="0" smtClean="0"/>
              <a:t>In order to calculate how </a:t>
            </a:r>
            <a:r>
              <a:rPr lang="en-US" dirty="0"/>
              <a:t>m</a:t>
            </a:r>
            <a:r>
              <a:rPr lang="en-US" dirty="0" smtClean="0"/>
              <a:t>uch energy is being generated we would need to use a </a:t>
            </a:r>
            <a:r>
              <a:rPr lang="en-US" dirty="0" err="1" smtClean="0"/>
              <a:t>multimeter</a:t>
            </a:r>
            <a:r>
              <a:rPr lang="en-US" dirty="0" smtClean="0"/>
              <a:t> to measure the amount of energy contained in the capacitor and the amount added with each push of the element.</a:t>
            </a:r>
            <a:endParaRPr lang="en-US" dirty="0"/>
          </a:p>
        </p:txBody>
      </p:sp>
      <p:pic>
        <p:nvPicPr>
          <p:cNvPr id="3074" name="Picture 2" descr="http://www.conrad.com/medias/global/ce/1000_1999/1200/1210/1213/121357_RB_00_FB.EPS_1000.jpg"/>
          <p:cNvPicPr>
            <a:picLocks noChangeAspect="1" noChangeArrowheads="1"/>
          </p:cNvPicPr>
          <p:nvPr/>
        </p:nvPicPr>
        <p:blipFill rotWithShape="1">
          <a:blip r:embed="rId3">
            <a:extLst>
              <a:ext uri="{28A0092B-C50C-407E-A947-70E740481C1C}">
                <a14:useLocalDpi xmlns:a14="http://schemas.microsoft.com/office/drawing/2010/main" val="0"/>
              </a:ext>
            </a:extLst>
          </a:blip>
          <a:srcRect l="13272" t="5305" r="15806"/>
          <a:stretch/>
        </p:blipFill>
        <p:spPr bwMode="auto">
          <a:xfrm>
            <a:off x="7852526" y="1071097"/>
            <a:ext cx="3835703" cy="5121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1746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calculations:</a:t>
            </a:r>
            <a:endParaRPr lang="en-US" dirty="0"/>
          </a:p>
        </p:txBody>
      </p:sp>
      <mc:AlternateContent xmlns:mc="http://schemas.openxmlformats.org/markup-compatibility/2006" xmlns:a14="http://schemas.microsoft.com/office/drawing/2010/main">
        <mc:Choice Requires="a14">
          <p:sp>
            <p:nvSpPr>
              <p:cNvPr id="4" name="Content Placeholder 2"/>
              <p:cNvSpPr>
                <a:spLocks noGrp="1"/>
              </p:cNvSpPr>
              <p:nvPr>
                <p:ph idx="1"/>
              </p:nvPr>
            </p:nvSpPr>
            <p:spPr>
              <a:xfrm>
                <a:off x="646111" y="1459360"/>
                <a:ext cx="10626988" cy="4195481"/>
              </a:xfrm>
            </p:spPr>
            <p:txBody>
              <a:bodyPr>
                <a:noAutofit/>
              </a:bodyPr>
              <a:lstStyle/>
              <a:p>
                <a:pPr marL="0" indent="0">
                  <a:buNone/>
                </a:pPr>
                <a:r>
                  <a:rPr lang="en-US" sz="2600" dirty="0" smtClean="0"/>
                  <a:t>The energy stored in a capacitor is given by the equation: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r>
                        <a:rPr lang="en-US" b="0" i="1" smtClean="0">
                          <a:latin typeface="Cambria Math" panose="02040503050406030204" pitchFamily="18" charset="0"/>
                        </a:rPr>
                        <m:t>𝐶</m:t>
                      </m:r>
                    </m:oMath>
                  </m:oMathPara>
                </a14:m>
                <a:endParaRPr lang="en-US" dirty="0" smtClean="0"/>
              </a:p>
              <a:p>
                <a:pPr marL="0" indent="0">
                  <a:lnSpc>
                    <a:spcPct val="100000"/>
                  </a:lnSpc>
                  <a:spcBef>
                    <a:spcPts val="1200"/>
                  </a:spcBef>
                  <a:buNone/>
                </a:pPr>
                <a:r>
                  <a:rPr lang="en-US" sz="2600" dirty="0" smtClean="0"/>
                  <a:t>If in our circuit, C = 220 µF. When the </a:t>
                </a:r>
                <a:r>
                  <a:rPr lang="en-US" sz="2600" dirty="0" err="1" smtClean="0"/>
                  <a:t>multimeter</a:t>
                </a:r>
                <a:r>
                  <a:rPr lang="en-US" sz="2600" dirty="0" smtClean="0"/>
                  <a:t> shows 10 volts across the capacitor, the amount of energy stored is</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𝐸</m:t>
                      </m:r>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10 </m:t>
                              </m:r>
                              <m:r>
                                <a:rPr lang="en-US" b="0" i="1" smtClean="0">
                                  <a:latin typeface="Cambria Math" panose="02040503050406030204" pitchFamily="18" charset="0"/>
                                </a:rPr>
                                <m:t>𝑉</m:t>
                              </m:r>
                            </m:e>
                          </m:d>
                        </m:e>
                        <m:sup>
                          <m:r>
                            <a:rPr lang="en-US" i="1">
                              <a:latin typeface="Cambria Math" panose="02040503050406030204" pitchFamily="18" charset="0"/>
                            </a:rPr>
                            <m:t>2</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220 </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𝐹</m:t>
                          </m:r>
                        </m:e>
                      </m:d>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𝟎𝟏𝟏</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𝒋𝒐𝒖𝒍𝒆𝒔</m:t>
                      </m:r>
                    </m:oMath>
                  </m:oMathPara>
                </a14:m>
                <a:endParaRPr lang="en-US" b="1" i="1" dirty="0" smtClean="0">
                  <a:latin typeface="Cambria Math" panose="02040503050406030204" pitchFamily="18" charset="0"/>
                  <a:ea typeface="Cambria Math" panose="02040503050406030204" pitchFamily="18" charset="0"/>
                </a:endParaRPr>
              </a:p>
              <a:p>
                <a:pPr marL="0" indent="0">
                  <a:lnSpc>
                    <a:spcPct val="100000"/>
                  </a:lnSpc>
                  <a:spcBef>
                    <a:spcPts val="1200"/>
                  </a:spcBef>
                  <a:buNone/>
                </a:pPr>
                <a:r>
                  <a:rPr lang="en-US" sz="2600" b="0" dirty="0" smtClean="0">
                    <a:ea typeface="Cambria Math" panose="02040503050406030204" pitchFamily="18" charset="0"/>
                  </a:rPr>
                  <a:t>If a single tap on the piezoelectric element increases the voltage from 2 V to 2.05 V, the amount of energy generated for each tap is</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𝐸</m:t>
                      </m:r>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p>
                        <m:sSupPr>
                          <m:ctrlPr>
                            <a:rPr lang="en-US" i="1">
                              <a:latin typeface="Cambria Math" panose="02040503050406030204" pitchFamily="18" charset="0"/>
                            </a:rPr>
                          </m:ctrlPr>
                        </m:sSupPr>
                        <m:e>
                          <m:r>
                            <a:rPr lang="en-US" b="0" i="1" smtClean="0">
                              <a:latin typeface="Cambria Math" panose="02040503050406030204" pitchFamily="18" charset="0"/>
                            </a:rPr>
                            <m:t>(2.05</m:t>
                          </m:r>
                        </m:e>
                        <m:sup>
                          <m:r>
                            <a:rPr lang="en-US" i="1">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2</m:t>
                          </m:r>
                        </m:sup>
                      </m:sSup>
                      <m:r>
                        <a:rPr lang="en-US" b="0" i="1" smtClean="0">
                          <a:latin typeface="Cambria Math" panose="02040503050406030204" pitchFamily="18" charset="0"/>
                        </a:rPr>
                        <m:t>)(220 </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𝐹</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𝟎𝟎𝟎𝟎𝟐𝟐</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𝒋𝒐𝒖𝒍𝒆𝒔</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𝒕𝒂𝒑</m:t>
                      </m:r>
                    </m:oMath>
                  </m:oMathPara>
                </a14:m>
                <a:endParaRPr lang="en-US" b="1"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 </m:t>
                      </m:r>
                    </m:oMath>
                  </m:oMathPara>
                </a14:m>
                <a:endParaRPr lang="en-US" dirty="0"/>
              </a:p>
              <a:p>
                <a:pPr marL="0" indent="0">
                  <a:buNone/>
                </a:pPr>
                <a:endParaRPr lang="en-US" dirty="0" smtClean="0"/>
              </a:p>
            </p:txBody>
          </p:sp>
        </mc:Choice>
        <mc:Fallback xmlns="">
          <p:sp>
            <p:nvSpPr>
              <p:cNvPr id="4" name="Content Placeholder 2"/>
              <p:cNvSpPr>
                <a:spLocks noGrp="1" noRot="1" noChangeAspect="1" noMove="1" noResize="1" noEditPoints="1" noAdjustHandles="1" noChangeArrowheads="1" noChangeShapeType="1" noTextEdit="1"/>
              </p:cNvSpPr>
              <p:nvPr>
                <p:ph idx="1"/>
              </p:nvPr>
            </p:nvSpPr>
            <p:spPr>
              <a:xfrm>
                <a:off x="646111" y="1459360"/>
                <a:ext cx="10626988" cy="4195481"/>
              </a:xfrm>
              <a:blipFill rotWithShape="0">
                <a:blip r:embed="rId2"/>
                <a:stretch>
                  <a:fillRect l="-1033" t="-1306" r="-1836" b="-12046"/>
                </a:stretch>
              </a:blipFill>
            </p:spPr>
            <p:txBody>
              <a:bodyPr/>
              <a:lstStyle/>
              <a:p>
                <a:r>
                  <a:rPr lang="en-US">
                    <a:noFill/>
                  </a:rPr>
                  <a:t> </a:t>
                </a:r>
              </a:p>
            </p:txBody>
          </p:sp>
        </mc:Fallback>
      </mc:AlternateContent>
    </p:spTree>
    <p:extLst>
      <p:ext uri="{BB962C8B-B14F-4D97-AF65-F5344CB8AC3E}">
        <p14:creationId xmlns:p14="http://schemas.microsoft.com/office/powerpoint/2010/main" val="40139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289932"/>
            <a:ext cx="10600821" cy="1349954"/>
          </a:xfrm>
        </p:spPr>
        <p:txBody>
          <a:bodyPr/>
          <a:lstStyle/>
          <a:p>
            <a:r>
              <a:rPr lang="en-US" dirty="0" smtClean="0"/>
              <a:t>How Much energy is 0.000022 Joules?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57321" y="1069769"/>
                <a:ext cx="9045987" cy="4632635"/>
              </a:xfrm>
            </p:spPr>
            <p:txBody>
              <a:bodyPr>
                <a:noAutofit/>
              </a:bodyPr>
              <a:lstStyle/>
              <a:p>
                <a:pPr marL="0" indent="0">
                  <a:lnSpc>
                    <a:spcPct val="100000"/>
                  </a:lnSpc>
                  <a:spcBef>
                    <a:spcPts val="0"/>
                  </a:spcBef>
                  <a:spcAft>
                    <a:spcPts val="1200"/>
                  </a:spcAft>
                  <a:buNone/>
                </a:pPr>
                <a:r>
                  <a:rPr lang="en-US" sz="2600" dirty="0" smtClean="0"/>
                  <a:t>A typical cell phone battery stores ~18,000 </a:t>
                </a:r>
                <a:r>
                  <a:rPr lang="en-US" sz="2600" dirty="0"/>
                  <a:t>j</a:t>
                </a:r>
                <a:r>
                  <a:rPr lang="en-US" sz="2600" dirty="0" smtClean="0"/>
                  <a:t>oules of energy.  </a:t>
                </a:r>
              </a:p>
              <a:p>
                <a:pPr marL="0" indent="0">
                  <a:lnSpc>
                    <a:spcPct val="100000"/>
                  </a:lnSpc>
                  <a:spcBef>
                    <a:spcPts val="0"/>
                  </a:spcBef>
                  <a:spcAft>
                    <a:spcPts val="1200"/>
                  </a:spcAft>
                  <a:buNone/>
                </a:pPr>
                <a:r>
                  <a:rPr lang="en-US" sz="2600" dirty="0" smtClean="0"/>
                  <a:t>If we replaced our capacitor with a cell phone battery to charge, </a:t>
                </a:r>
                <a:r>
                  <a:rPr lang="en-US" sz="2600" dirty="0" smtClean="0">
                    <a:solidFill>
                      <a:schemeClr val="accent2"/>
                    </a:solidFill>
                  </a:rPr>
                  <a:t>how long would it take to fully charge it?</a:t>
                </a:r>
              </a:p>
              <a:p>
                <a:pPr marL="0" indent="0">
                  <a:lnSpc>
                    <a:spcPct val="100000"/>
                  </a:lnSpc>
                  <a:spcBef>
                    <a:spcPts val="0"/>
                  </a:spcBef>
                  <a:spcAft>
                    <a:spcPts val="1200"/>
                  </a:spcAft>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18,000 </m:t>
                          </m:r>
                          <m:r>
                            <a:rPr lang="en-US" b="0" i="1" smtClean="0">
                              <a:latin typeface="Cambria Math" panose="02040503050406030204" pitchFamily="18" charset="0"/>
                            </a:rPr>
                            <m:t>𝑗𝑜𝑢𝑙𝑒𝑠</m:t>
                          </m:r>
                        </m:num>
                        <m:den>
                          <m:r>
                            <a:rPr lang="en-US" b="0" i="1" smtClean="0">
                              <a:latin typeface="Cambria Math" panose="02040503050406030204" pitchFamily="18" charset="0"/>
                            </a:rPr>
                            <m:t>0.000022 </m:t>
                          </m:r>
                          <m:r>
                            <a:rPr lang="en-US" b="0" i="1" smtClean="0">
                              <a:latin typeface="Cambria Math" panose="02040503050406030204" pitchFamily="18" charset="0"/>
                            </a:rPr>
                            <m:t>𝑗𝑜𝑢𝑙𝑒𝑠</m:t>
                          </m:r>
                          <m:r>
                            <a:rPr lang="en-US" b="0" i="1" smtClean="0">
                              <a:latin typeface="Cambria Math" panose="02040503050406030204" pitchFamily="18" charset="0"/>
                            </a:rPr>
                            <m:t>/</m:t>
                          </m:r>
                          <m:r>
                            <a:rPr lang="en-US" b="0" i="1" smtClean="0">
                              <a:latin typeface="Cambria Math" panose="02040503050406030204" pitchFamily="18" charset="0"/>
                            </a:rPr>
                            <m:t>𝑡𝑎𝑝</m:t>
                          </m:r>
                        </m:den>
                      </m:f>
                      <m:r>
                        <a:rPr lang="en-US"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𝟖𝟐𝟎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𝟎𝟎𝟎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𝟎𝟎𝟎</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𝒕𝒂𝒑𝒔</m:t>
                      </m:r>
                    </m:oMath>
                  </m:oMathPara>
                </a14:m>
                <a:endParaRPr lang="en-US" b="1" dirty="0" smtClean="0">
                  <a:cs typeface="Arial" panose="020B0604020202020204" pitchFamily="34" charset="0"/>
                </a:endParaRPr>
              </a:p>
              <a:p>
                <a:pPr marL="0" indent="0">
                  <a:lnSpc>
                    <a:spcPct val="100000"/>
                  </a:lnSpc>
                  <a:spcBef>
                    <a:spcPts val="0"/>
                  </a:spcBef>
                  <a:spcAft>
                    <a:spcPts val="1200"/>
                  </a:spcAft>
                  <a:buNone/>
                </a:pPr>
                <a:endParaRPr lang="en-US" sz="1050" dirty="0" smtClean="0"/>
              </a:p>
              <a:p>
                <a:pPr marL="0" indent="0">
                  <a:lnSpc>
                    <a:spcPct val="100000"/>
                  </a:lnSpc>
                  <a:spcBef>
                    <a:spcPts val="0"/>
                  </a:spcBef>
                  <a:spcAft>
                    <a:spcPts val="1200"/>
                  </a:spcAft>
                  <a:buNone/>
                </a:pPr>
                <a:r>
                  <a:rPr lang="en-US" sz="2600" dirty="0" smtClean="0"/>
                  <a:t>You would have to press this piezoelectric element almost</a:t>
                </a:r>
                <a:br>
                  <a:rPr lang="en-US" sz="2600" dirty="0" smtClean="0"/>
                </a:br>
                <a:r>
                  <a:rPr lang="en-US" sz="2600" dirty="0" smtClean="0">
                    <a:solidFill>
                      <a:schemeClr val="accent1"/>
                    </a:solidFill>
                  </a:rPr>
                  <a:t>1 billion times </a:t>
                </a:r>
                <a:r>
                  <a:rPr lang="en-US" sz="2600" dirty="0" smtClean="0"/>
                  <a:t>just to charge your cell phone!</a:t>
                </a:r>
              </a:p>
              <a:p>
                <a:pPr marL="0" indent="0">
                  <a:lnSpc>
                    <a:spcPct val="100000"/>
                  </a:lnSpc>
                  <a:spcBef>
                    <a:spcPts val="0"/>
                  </a:spcBef>
                  <a:spcAft>
                    <a:spcPts val="1200"/>
                  </a:spcAft>
                  <a:buNone/>
                </a:pPr>
                <a:r>
                  <a:rPr lang="en-US" sz="2600" dirty="0" smtClean="0"/>
                  <a:t>If you tapped the </a:t>
                </a:r>
                <a:r>
                  <a:rPr lang="en-US" sz="2600" dirty="0" err="1" smtClean="0"/>
                  <a:t>piezo</a:t>
                </a:r>
                <a:r>
                  <a:rPr lang="en-US" sz="2600" dirty="0" smtClean="0"/>
                  <a:t> element 3 times every second,</a:t>
                </a:r>
                <a:br>
                  <a:rPr lang="en-US" sz="2600" dirty="0" smtClean="0"/>
                </a:br>
                <a:r>
                  <a:rPr lang="en-US" sz="2600" dirty="0" smtClean="0"/>
                  <a:t>it would take </a:t>
                </a:r>
                <a:r>
                  <a:rPr lang="en-US" sz="2600" dirty="0" smtClean="0">
                    <a:solidFill>
                      <a:schemeClr val="accent4"/>
                    </a:solidFill>
                  </a:rPr>
                  <a:t>8.66</a:t>
                </a:r>
                <a:r>
                  <a:rPr lang="en-US" sz="2600" i="1" dirty="0" smtClean="0">
                    <a:solidFill>
                      <a:schemeClr val="accent4"/>
                    </a:solidFill>
                  </a:rPr>
                  <a:t> years </a:t>
                </a:r>
                <a:r>
                  <a:rPr lang="en-US" sz="2600" dirty="0" smtClean="0"/>
                  <a:t>to fully charge your cell phone.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57321" y="1069769"/>
                <a:ext cx="9045987" cy="4632635"/>
              </a:xfrm>
              <a:blipFill rotWithShape="0">
                <a:blip r:embed="rId3"/>
                <a:stretch>
                  <a:fillRect l="-1213" t="-1184" r="-1078" b="-15921"/>
                </a:stretch>
              </a:blipFill>
            </p:spPr>
            <p:txBody>
              <a:bodyPr/>
              <a:lstStyle/>
              <a:p>
                <a:r>
                  <a:rPr lang="en-US">
                    <a:noFill/>
                  </a:rPr>
                  <a:t> </a:t>
                </a:r>
              </a:p>
            </p:txBody>
          </p:sp>
        </mc:Fallback>
      </mc:AlternateContent>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30933" r="25246"/>
          <a:stretch/>
        </p:blipFill>
        <p:spPr>
          <a:xfrm>
            <a:off x="9210524" y="1339635"/>
            <a:ext cx="2724494" cy="4663020"/>
          </a:xfrm>
          <a:prstGeom prst="rect">
            <a:avLst/>
          </a:prstGeom>
        </p:spPr>
      </p:pic>
    </p:spTree>
    <p:extLst>
      <p:ext uri="{BB962C8B-B14F-4D97-AF65-F5344CB8AC3E}">
        <p14:creationId xmlns:p14="http://schemas.microsoft.com/office/powerpoint/2010/main" val="184088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a:t>
            </a:r>
            <a:endParaRPr lang="en-US" dirty="0"/>
          </a:p>
        </p:txBody>
      </p:sp>
      <p:sp>
        <p:nvSpPr>
          <p:cNvPr id="3" name="Content Placeholder 2"/>
          <p:cNvSpPr>
            <a:spLocks noGrp="1"/>
          </p:cNvSpPr>
          <p:nvPr>
            <p:ph idx="1"/>
          </p:nvPr>
        </p:nvSpPr>
        <p:spPr>
          <a:xfrm>
            <a:off x="1104293" y="1443318"/>
            <a:ext cx="8946541" cy="4195481"/>
          </a:xfrm>
        </p:spPr>
        <p:txBody>
          <a:bodyPr/>
          <a:lstStyle/>
          <a:p>
            <a:endParaRPr lang="en-US" dirty="0" smtClean="0"/>
          </a:p>
          <a:p>
            <a:r>
              <a:rPr lang="en-US" dirty="0" smtClean="0"/>
              <a:t>Research how piezoelectric technology is being developed as an alternative energy source?</a:t>
            </a:r>
          </a:p>
          <a:p>
            <a:endParaRPr lang="en-US" dirty="0" smtClean="0"/>
          </a:p>
          <a:p>
            <a:r>
              <a:rPr lang="en-US" dirty="0" smtClean="0"/>
              <a:t>Develop your own idea for something that can be powered by the piezoelectric effect.</a:t>
            </a:r>
          </a:p>
          <a:p>
            <a:endParaRPr lang="en-US" dirty="0" smtClean="0"/>
          </a:p>
          <a:p>
            <a:r>
              <a:rPr lang="en-US" dirty="0" smtClean="0"/>
              <a:t>Create a diagram for how it will work.</a:t>
            </a:r>
          </a:p>
          <a:p>
            <a:endParaRPr lang="en-US" dirty="0"/>
          </a:p>
          <a:p>
            <a:r>
              <a:rPr lang="en-US" dirty="0" smtClean="0"/>
              <a:t>Be </a:t>
            </a:r>
            <a:r>
              <a:rPr lang="en-US" dirty="0"/>
              <a:t>prepared to share </a:t>
            </a:r>
            <a:r>
              <a:rPr lang="en-US" dirty="0" smtClean="0"/>
              <a:t>both </a:t>
            </a:r>
            <a:r>
              <a:rPr lang="en-US" dirty="0"/>
              <a:t>with the class.</a:t>
            </a:r>
          </a:p>
          <a:p>
            <a:endParaRPr lang="en-US" dirty="0"/>
          </a:p>
        </p:txBody>
      </p:sp>
    </p:spTree>
    <p:extLst>
      <p:ext uri="{BB962C8B-B14F-4D97-AF65-F5344CB8AC3E}">
        <p14:creationId xmlns:p14="http://schemas.microsoft.com/office/powerpoint/2010/main" val="304450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Generating energy from footsteps at a busy school</a:t>
            </a:r>
            <a:br>
              <a:rPr lang="en-US" dirty="0"/>
            </a:br>
            <a:endParaRPr lang="en-US" dirty="0"/>
          </a:p>
        </p:txBody>
      </p:sp>
      <p:pic>
        <p:nvPicPr>
          <p:cNvPr id="4" name="-Sp2QiKATwY"/>
          <p:cNvPicPr>
            <a:picLocks noGrp="1" noRot="1" noChangeAspect="1"/>
          </p:cNvPicPr>
          <p:nvPr>
            <p:ph idx="1"/>
            <a:videoFile r:link="rId1"/>
          </p:nvPr>
        </p:nvPicPr>
        <p:blipFill>
          <a:blip r:embed="rId3"/>
          <a:stretch>
            <a:fillRect/>
          </a:stretch>
        </p:blipFill>
        <p:spPr>
          <a:xfrm>
            <a:off x="1588168" y="1906070"/>
            <a:ext cx="8462666" cy="4760250"/>
          </a:xfrm>
          <a:prstGeom prst="rect">
            <a:avLst/>
          </a:prstGeom>
        </p:spPr>
      </p:pic>
    </p:spTree>
    <p:extLst>
      <p:ext uri="{BB962C8B-B14F-4D97-AF65-F5344CB8AC3E}">
        <p14:creationId xmlns:p14="http://schemas.microsoft.com/office/powerpoint/2010/main" val="926379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Energy-Generating Floors to Power Tokyo Subways</a:t>
            </a:r>
          </a:p>
        </p:txBody>
      </p:sp>
      <p:pic>
        <p:nvPicPr>
          <p:cNvPr id="4098" name="Picture 2" descr="Subway.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0963" y="2469122"/>
            <a:ext cx="5191850" cy="3362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362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548499"/>
            <a:ext cx="9404723" cy="1400530"/>
          </a:xfrm>
        </p:spPr>
        <p:txBody>
          <a:bodyPr/>
          <a:lstStyle/>
          <a:p>
            <a:r>
              <a:rPr lang="en-US" dirty="0" smtClean="0"/>
              <a:t>More Piezo Technology:</a:t>
            </a:r>
            <a:endParaRPr lang="en-US" dirty="0"/>
          </a:p>
        </p:txBody>
      </p:sp>
      <p:sp>
        <p:nvSpPr>
          <p:cNvPr id="3" name="Content Placeholder 2"/>
          <p:cNvSpPr>
            <a:spLocks noGrp="1"/>
          </p:cNvSpPr>
          <p:nvPr>
            <p:ph idx="1"/>
          </p:nvPr>
        </p:nvSpPr>
        <p:spPr/>
        <p:txBody>
          <a:bodyPr>
            <a:normAutofit/>
          </a:bodyPr>
          <a:lstStyle/>
          <a:p>
            <a:r>
              <a:rPr lang="en-US" sz="2800" dirty="0" smtClean="0"/>
              <a:t>History of Piezo: SONAR, smoke alarms, Surface </a:t>
            </a:r>
            <a:r>
              <a:rPr lang="en-US" sz="2800" dirty="0"/>
              <a:t>Acoustic Wave filter devices, </a:t>
            </a:r>
            <a:r>
              <a:rPr lang="en-US" sz="2800" dirty="0" err="1"/>
              <a:t>sonobuoy</a:t>
            </a:r>
            <a:r>
              <a:rPr lang="en-US" sz="2800" dirty="0"/>
              <a:t>, Piezo ignition systems</a:t>
            </a:r>
            <a:r>
              <a:rPr lang="en-US" sz="2800" dirty="0" smtClean="0"/>
              <a:t>, </a:t>
            </a:r>
            <a:r>
              <a:rPr lang="en-US" sz="2800" dirty="0"/>
              <a:t>microphones </a:t>
            </a:r>
            <a:endParaRPr lang="en-US" sz="2800" dirty="0" smtClean="0"/>
          </a:p>
          <a:p>
            <a:r>
              <a:rPr lang="en-US" sz="2800" dirty="0" smtClean="0"/>
              <a:t>Electricity generated by roads as cars pass over</a:t>
            </a:r>
          </a:p>
          <a:p>
            <a:r>
              <a:rPr lang="en-US" sz="2800" dirty="0" smtClean="0"/>
              <a:t>Chin Strap that makes energy from chewing</a:t>
            </a:r>
          </a:p>
          <a:p>
            <a:r>
              <a:rPr lang="en-US" sz="2800" dirty="0" smtClean="0"/>
              <a:t>Tires that make energy each time they contact the road</a:t>
            </a:r>
          </a:p>
          <a:p>
            <a:r>
              <a:rPr lang="en-US" sz="2800" dirty="0" smtClean="0"/>
              <a:t>Energy Harvested from Touch Screens</a:t>
            </a:r>
          </a:p>
          <a:p>
            <a:endParaRPr lang="en-US" sz="2800" dirty="0"/>
          </a:p>
        </p:txBody>
      </p:sp>
    </p:spTree>
    <p:extLst>
      <p:ext uri="{BB962C8B-B14F-4D97-AF65-F5344CB8AC3E}">
        <p14:creationId xmlns:p14="http://schemas.microsoft.com/office/powerpoint/2010/main" val="3387637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for articles:</a:t>
            </a:r>
            <a:endParaRPr lang="en-US" dirty="0"/>
          </a:p>
        </p:txBody>
      </p:sp>
      <p:sp>
        <p:nvSpPr>
          <p:cNvPr id="3" name="Content Placeholder 2"/>
          <p:cNvSpPr>
            <a:spLocks noGrp="1"/>
          </p:cNvSpPr>
          <p:nvPr>
            <p:ph idx="1"/>
          </p:nvPr>
        </p:nvSpPr>
        <p:spPr/>
        <p:txBody>
          <a:bodyPr/>
          <a:lstStyle/>
          <a:p>
            <a:r>
              <a:rPr lang="en-US" u="sng" dirty="0" smtClean="0">
                <a:hlinkClick r:id="rId2"/>
              </a:rPr>
              <a:t>http</a:t>
            </a:r>
            <a:r>
              <a:rPr lang="en-US" u="sng" dirty="0">
                <a:hlinkClick r:id="rId2"/>
              </a:rPr>
              <a:t>://</a:t>
            </a:r>
            <a:r>
              <a:rPr lang="en-US" u="sng" dirty="0" smtClean="0">
                <a:hlinkClick r:id="rId2"/>
              </a:rPr>
              <a:t>www.piezo.com/tech4history.html</a:t>
            </a:r>
            <a:endParaRPr lang="en-US" u="sng" dirty="0" smtClean="0"/>
          </a:p>
          <a:p>
            <a:endParaRPr lang="en-US" u="sng" dirty="0" smtClean="0"/>
          </a:p>
          <a:p>
            <a:r>
              <a:rPr lang="en-US" dirty="0">
                <a:hlinkClick r:id="rId3"/>
              </a:rPr>
              <a:t>http://</a:t>
            </a:r>
            <a:r>
              <a:rPr lang="en-US" dirty="0" smtClean="0">
                <a:hlinkClick r:id="rId3"/>
              </a:rPr>
              <a:t>www.gizmag.com/piezoelectric-road-harvests-traffic-energy-to-generate-electricity/10568/pictures</a:t>
            </a:r>
            <a:endParaRPr lang="en-US" dirty="0" smtClean="0"/>
          </a:p>
          <a:p>
            <a:r>
              <a:rPr lang="en-US" dirty="0"/>
              <a:t>http://www.gizmag.com/piezoelectric-chin-strap-electricty/33885/</a:t>
            </a:r>
          </a:p>
          <a:p>
            <a:r>
              <a:rPr lang="en-US" dirty="0"/>
              <a:t>http://www.gizmag.com/goodyear-bho3-electric-tire/36548/</a:t>
            </a:r>
          </a:p>
        </p:txBody>
      </p:sp>
    </p:spTree>
    <p:extLst>
      <p:ext uri="{BB962C8B-B14F-4D97-AF65-F5344CB8AC3E}">
        <p14:creationId xmlns:p14="http://schemas.microsoft.com/office/powerpoint/2010/main" val="4597097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164</TotalTime>
  <Words>671</Words>
  <Application>Microsoft Office PowerPoint</Application>
  <PresentationFormat>Widescreen</PresentationFormat>
  <Paragraphs>81</Paragraphs>
  <Slides>19</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Cambria Math</vt:lpstr>
      <vt:lpstr>Century Gothic</vt:lpstr>
      <vt:lpstr>Wingdings 3</vt:lpstr>
      <vt:lpstr>Ion</vt:lpstr>
      <vt:lpstr>iPiezo?</vt:lpstr>
      <vt:lpstr>Engage</vt:lpstr>
      <vt:lpstr>https://www.youtube.com/watch?v=orpU1CnUyRA </vt:lpstr>
      <vt:lpstr>Upon returning to the classroom we will have a discussion about what could cause this phenomenon.  Before answering completely, I will present the students with the following article: http://www.scientificamerican.com/article/mysterious-light-associated-earthquakes/ </vt:lpstr>
      <vt:lpstr>Explain:  What is the Piezoelectric Effect?</vt:lpstr>
      <vt:lpstr>Can these supplies be used to show the piezoelectric effect in action? </vt:lpstr>
      <vt:lpstr>PowerPoint Presentation</vt:lpstr>
      <vt:lpstr>Supplies Needed:</vt:lpstr>
      <vt:lpstr>Set up the circuit according to the diagram:</vt:lpstr>
      <vt:lpstr>Evaluate: Which group can make their LED light for the longest period of time?  </vt:lpstr>
      <vt:lpstr>Can this type of circuit be used to charge a cell phone?</vt:lpstr>
      <vt:lpstr>In order to calculate how much energy is being generated we would need to use a multimeter to measure the amount of energy contained in the capacitor and the amount added with each push of the element.</vt:lpstr>
      <vt:lpstr>Example of calculations:</vt:lpstr>
      <vt:lpstr>How Much energy is 0.000022 Joules?</vt:lpstr>
      <vt:lpstr>Extension:</vt:lpstr>
      <vt:lpstr>Generating energy from footsteps at a busy school </vt:lpstr>
      <vt:lpstr>Energy-Generating Floors to Power Tokyo Subways</vt:lpstr>
      <vt:lpstr>More Piezo Technology:</vt:lpstr>
      <vt:lpstr>Links for articles: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Hook</dc:title>
  <dc:creator>Keene Laptop1</dc:creator>
  <cp:lastModifiedBy>Campbell, Scott</cp:lastModifiedBy>
  <cp:revision>16</cp:revision>
  <dcterms:created xsi:type="dcterms:W3CDTF">2015-07-30T14:25:08Z</dcterms:created>
  <dcterms:modified xsi:type="dcterms:W3CDTF">2015-07-31T16:09:59Z</dcterms:modified>
</cp:coreProperties>
</file>