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70" r:id="rId2"/>
    <p:sldId id="256" r:id="rId3"/>
    <p:sldId id="258" r:id="rId4"/>
    <p:sldId id="259" r:id="rId5"/>
    <p:sldId id="257" r:id="rId6"/>
    <p:sldId id="260" r:id="rId7"/>
    <p:sldId id="261"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08A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2060" autoAdjust="0"/>
  </p:normalViewPr>
  <p:slideViewPr>
    <p:cSldViewPr snapToGrid="0">
      <p:cViewPr varScale="1">
        <p:scale>
          <a:sx n="85" d="100"/>
          <a:sy n="85" d="100"/>
        </p:scale>
        <p:origin x="-288" y="-1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F7157A-AFBE-4BC3-BA11-DE3513220E63}" type="datetimeFigureOut">
              <a:rPr lang="en-US" smtClean="0"/>
              <a:pPr/>
              <a:t>7/30/2015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7B4A3A-C711-40BA-B60D-719923356A1A}" type="slidenum">
              <a:rPr lang="en-US" smtClean="0"/>
              <a:pPr/>
              <a:t>‹#›</a:t>
            </a:fld>
            <a:endParaRPr lang="en-US"/>
          </a:p>
        </p:txBody>
      </p:sp>
    </p:spTree>
    <p:extLst>
      <p:ext uri="{BB962C8B-B14F-4D97-AF65-F5344CB8AC3E}">
        <p14:creationId xmlns:p14="http://schemas.microsoft.com/office/powerpoint/2010/main" xmlns="" val="169950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p:spPr>
      </p:sp>
      <p:sp>
        <p:nvSpPr>
          <p:cNvPr id="51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ea typeface="ＭＳ Ｐゴシック" pitchFamily="34" charset="-128"/>
            </a:endParaRPr>
          </a:p>
        </p:txBody>
      </p:sp>
      <p:sp>
        <p:nvSpPr>
          <p:cNvPr id="5124" name="Slide Number Placeholder 3"/>
          <p:cNvSpPr>
            <a:spLocks noGrp="1"/>
          </p:cNvSpPr>
          <p:nvPr>
            <p:ph type="sldNum" sz="quarter" idx="5"/>
          </p:nvPr>
        </p:nvSpPr>
        <p:spPr bwMode="auto">
          <a:noFill/>
          <a:ln>
            <a:miter lim="800000"/>
            <a:headEnd/>
            <a:tailEnd/>
          </a:ln>
        </p:spPr>
        <p:txBody>
          <a:bodyPr/>
          <a:lstStyle/>
          <a:p>
            <a:fld id="{9E1ECE51-0668-4ED0-B6BD-0EECFDF8168A}" type="slidenum">
              <a:rPr lang="en-US" altLang="en-US" smtClean="0"/>
              <a:pPr/>
              <a:t>1</a:t>
            </a:fld>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07B4A3A-C711-40BA-B60D-719923356A1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HW check will also serve as attendance</a:t>
            </a:r>
            <a:r>
              <a:rPr lang="en-US" baseline="0" dirty="0" smtClean="0"/>
              <a:t> – BW time 5 minutes</a:t>
            </a:r>
          </a:p>
          <a:p>
            <a:r>
              <a:rPr lang="en-US" baseline="0" dirty="0" smtClean="0"/>
              <a:t>5 min discussion about BW answers</a:t>
            </a:r>
            <a:endParaRPr lang="en-US" dirty="0"/>
          </a:p>
        </p:txBody>
      </p:sp>
      <p:sp>
        <p:nvSpPr>
          <p:cNvPr id="4" name="Slide Number Placeholder 3"/>
          <p:cNvSpPr>
            <a:spLocks noGrp="1"/>
          </p:cNvSpPr>
          <p:nvPr>
            <p:ph type="sldNum" sz="quarter" idx="10"/>
          </p:nvPr>
        </p:nvSpPr>
        <p:spPr/>
        <p:txBody>
          <a:bodyPr/>
          <a:lstStyle/>
          <a:p>
            <a:fld id="{207B4A3A-C711-40BA-B60D-719923356A1A}" type="slidenum">
              <a:rPr lang="en-US" smtClean="0"/>
              <a:pPr/>
              <a:t>3</a:t>
            </a:fld>
            <a:endParaRPr lang="en-US"/>
          </a:p>
        </p:txBody>
      </p:sp>
    </p:spTree>
    <p:extLst>
      <p:ext uri="{BB962C8B-B14F-4D97-AF65-F5344CB8AC3E}">
        <p14:creationId xmlns:p14="http://schemas.microsoft.com/office/powerpoint/2010/main" xmlns="" val="3999157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 will watch a brief video (4 min) about the Castillo</a:t>
            </a:r>
            <a:r>
              <a:rPr lang="en-US" baseline="0" dirty="0" smtClean="0"/>
              <a:t> and then will be directed to example the rock pieces on their desks. As a group they will discuss, agree on, and write out a description of the material using rock identification terminology as best they can. ROUND ROBIN WRITE – 4 minutes… 2 minute class discussion sharing answers (rock sample is coquina, used to build the Castillo)</a:t>
            </a:r>
            <a:endParaRPr lang="en-US" dirty="0"/>
          </a:p>
        </p:txBody>
      </p:sp>
      <p:sp>
        <p:nvSpPr>
          <p:cNvPr id="4" name="Slide Number Placeholder 3"/>
          <p:cNvSpPr>
            <a:spLocks noGrp="1"/>
          </p:cNvSpPr>
          <p:nvPr>
            <p:ph type="sldNum" sz="quarter" idx="10"/>
          </p:nvPr>
        </p:nvSpPr>
        <p:spPr/>
        <p:txBody>
          <a:bodyPr/>
          <a:lstStyle/>
          <a:p>
            <a:fld id="{207B4A3A-C711-40BA-B60D-719923356A1A}" type="slidenum">
              <a:rPr lang="en-US" smtClean="0"/>
              <a:pPr/>
              <a:t>4</a:t>
            </a:fld>
            <a:endParaRPr lang="en-US"/>
          </a:p>
        </p:txBody>
      </p:sp>
    </p:spTree>
    <p:extLst>
      <p:ext uri="{BB962C8B-B14F-4D97-AF65-F5344CB8AC3E}">
        <p14:creationId xmlns:p14="http://schemas.microsoft.com/office/powerpoint/2010/main" xmlns="" val="1129426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Teacher will enforce time constraints and keep up a Kagan timer to let students know to keep things moving.</a:t>
            </a:r>
            <a:r>
              <a:rPr lang="en-US" baseline="0" dirty="0" smtClean="0"/>
              <a:t> There should be 10 groups in a class of 30 to make sure all students are engaged – the poster presenters will be separated into 1-5A and 1-5B and have presentations on opposite sides of the room.</a:t>
            </a:r>
            <a:endParaRPr lang="en-US" dirty="0"/>
          </a:p>
        </p:txBody>
      </p:sp>
      <p:sp>
        <p:nvSpPr>
          <p:cNvPr id="4" name="Slide Number Placeholder 3"/>
          <p:cNvSpPr>
            <a:spLocks noGrp="1"/>
          </p:cNvSpPr>
          <p:nvPr>
            <p:ph type="sldNum" sz="quarter" idx="10"/>
          </p:nvPr>
        </p:nvSpPr>
        <p:spPr/>
        <p:txBody>
          <a:bodyPr/>
          <a:lstStyle/>
          <a:p>
            <a:fld id="{207B4A3A-C711-40BA-B60D-719923356A1A}" type="slidenum">
              <a:rPr lang="en-US" smtClean="0"/>
              <a:pPr/>
              <a:t>5</a:t>
            </a:fld>
            <a:endParaRPr lang="en-US"/>
          </a:p>
        </p:txBody>
      </p:sp>
    </p:spTree>
    <p:extLst>
      <p:ext uri="{BB962C8B-B14F-4D97-AF65-F5344CB8AC3E}">
        <p14:creationId xmlns:p14="http://schemas.microsoft.com/office/powerpoint/2010/main" xmlns="" val="546028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 should have at least</a:t>
            </a:r>
            <a:r>
              <a:rPr lang="en-US" baseline="0" dirty="0" smtClean="0"/>
              <a:t> 5 minutes to complete this. Teacher will collect posters as students head back to their seats so students do not rely on them for the answers. </a:t>
            </a:r>
          </a:p>
          <a:p>
            <a:r>
              <a:rPr lang="en-US" baseline="0" dirty="0" smtClean="0"/>
              <a:t>HW (weekend assignment): Read the assigned article and answer the stop and reflect questions as you go. Using the article as a starting point find an outside resource to help solve the ADI problem listed on your information packet. You are encouraged to look for information on other heritage sites. Either bring it printed to class, easily useable on an electronic device that allows you to highlight, or message it to Mrs. Martin through </a:t>
            </a:r>
            <a:r>
              <a:rPr lang="en-US" baseline="0" dirty="0" err="1" smtClean="0"/>
              <a:t>Edsby</a:t>
            </a:r>
            <a:r>
              <a:rPr lang="en-US" baseline="0" dirty="0" smtClean="0"/>
              <a:t> (by 7am Monday morning).</a:t>
            </a:r>
            <a:endParaRPr lang="en-US" dirty="0"/>
          </a:p>
        </p:txBody>
      </p:sp>
      <p:sp>
        <p:nvSpPr>
          <p:cNvPr id="4" name="Slide Number Placeholder 3"/>
          <p:cNvSpPr>
            <a:spLocks noGrp="1"/>
          </p:cNvSpPr>
          <p:nvPr>
            <p:ph type="sldNum" sz="quarter" idx="10"/>
          </p:nvPr>
        </p:nvSpPr>
        <p:spPr/>
        <p:txBody>
          <a:bodyPr/>
          <a:lstStyle/>
          <a:p>
            <a:fld id="{207B4A3A-C711-40BA-B60D-719923356A1A}" type="slidenum">
              <a:rPr lang="en-US" smtClean="0"/>
              <a:pPr/>
              <a:t>6</a:t>
            </a:fld>
            <a:endParaRPr lang="en-US"/>
          </a:p>
        </p:txBody>
      </p:sp>
    </p:spTree>
    <p:extLst>
      <p:ext uri="{BB962C8B-B14F-4D97-AF65-F5344CB8AC3E}">
        <p14:creationId xmlns:p14="http://schemas.microsoft.com/office/powerpoint/2010/main" xmlns="" val="2996001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HW check will also serve as attendance</a:t>
            </a:r>
            <a:r>
              <a:rPr lang="en-US" baseline="0" dirty="0" smtClean="0"/>
              <a:t> – BW time 5 minutes</a:t>
            </a:r>
          </a:p>
          <a:p>
            <a:r>
              <a:rPr lang="en-US" baseline="0" dirty="0" smtClean="0"/>
              <a:t>5 min discussion about BW answers</a:t>
            </a:r>
            <a:endParaRPr lang="en-US" dirty="0"/>
          </a:p>
        </p:txBody>
      </p:sp>
      <p:sp>
        <p:nvSpPr>
          <p:cNvPr id="4" name="Slide Number Placeholder 3"/>
          <p:cNvSpPr>
            <a:spLocks noGrp="1"/>
          </p:cNvSpPr>
          <p:nvPr>
            <p:ph type="sldNum" sz="quarter" idx="10"/>
          </p:nvPr>
        </p:nvSpPr>
        <p:spPr/>
        <p:txBody>
          <a:bodyPr/>
          <a:lstStyle/>
          <a:p>
            <a:fld id="{207B4A3A-C711-40BA-B60D-719923356A1A}" type="slidenum">
              <a:rPr lang="en-US" smtClean="0"/>
              <a:pPr/>
              <a:t>7</a:t>
            </a:fld>
            <a:endParaRPr lang="en-US"/>
          </a:p>
        </p:txBody>
      </p:sp>
    </p:spTree>
    <p:extLst>
      <p:ext uri="{BB962C8B-B14F-4D97-AF65-F5344CB8AC3E}">
        <p14:creationId xmlns:p14="http://schemas.microsoft.com/office/powerpoint/2010/main" xmlns="" val="3999157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7B4A3A-C711-40BA-B60D-719923356A1A}" type="slidenum">
              <a:rPr lang="en-US" smtClean="0"/>
              <a:pPr/>
              <a:t>8</a:t>
            </a:fld>
            <a:endParaRPr lang="en-US"/>
          </a:p>
        </p:txBody>
      </p:sp>
    </p:spTree>
    <p:extLst>
      <p:ext uri="{BB962C8B-B14F-4D97-AF65-F5344CB8AC3E}">
        <p14:creationId xmlns:p14="http://schemas.microsoft.com/office/powerpoint/2010/main" xmlns="" val="2996001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HW check will also serve as attendance</a:t>
            </a:r>
            <a:r>
              <a:rPr lang="en-US" baseline="0" dirty="0" smtClean="0"/>
              <a:t> – BW time 5 minutes</a:t>
            </a:r>
          </a:p>
          <a:p>
            <a:r>
              <a:rPr lang="en-US" baseline="0" dirty="0" smtClean="0"/>
              <a:t>5 min discussion about BW answers</a:t>
            </a:r>
            <a:endParaRPr lang="en-US" dirty="0"/>
          </a:p>
        </p:txBody>
      </p:sp>
      <p:sp>
        <p:nvSpPr>
          <p:cNvPr id="4" name="Slide Number Placeholder 3"/>
          <p:cNvSpPr>
            <a:spLocks noGrp="1"/>
          </p:cNvSpPr>
          <p:nvPr>
            <p:ph type="sldNum" sz="quarter" idx="10"/>
          </p:nvPr>
        </p:nvSpPr>
        <p:spPr/>
        <p:txBody>
          <a:bodyPr/>
          <a:lstStyle/>
          <a:p>
            <a:fld id="{207B4A3A-C711-40BA-B60D-719923356A1A}" type="slidenum">
              <a:rPr lang="en-US" smtClean="0"/>
              <a:pPr/>
              <a:t>9</a:t>
            </a:fld>
            <a:endParaRPr lang="en-US"/>
          </a:p>
        </p:txBody>
      </p:sp>
    </p:spTree>
    <p:extLst>
      <p:ext uri="{BB962C8B-B14F-4D97-AF65-F5344CB8AC3E}">
        <p14:creationId xmlns:p14="http://schemas.microsoft.com/office/powerpoint/2010/main" xmlns="" val="3999157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HW check will also serve as attendance</a:t>
            </a:r>
            <a:r>
              <a:rPr lang="en-US" baseline="0" dirty="0" smtClean="0"/>
              <a:t> – BW time 5 minutes</a:t>
            </a:r>
          </a:p>
          <a:p>
            <a:r>
              <a:rPr lang="en-US" baseline="0" dirty="0" smtClean="0"/>
              <a:t>5 min discussion about BW answers</a:t>
            </a:r>
            <a:endParaRPr lang="en-US" dirty="0"/>
          </a:p>
        </p:txBody>
      </p:sp>
      <p:sp>
        <p:nvSpPr>
          <p:cNvPr id="4" name="Slide Number Placeholder 3"/>
          <p:cNvSpPr>
            <a:spLocks noGrp="1"/>
          </p:cNvSpPr>
          <p:nvPr>
            <p:ph type="sldNum" sz="quarter" idx="10"/>
          </p:nvPr>
        </p:nvSpPr>
        <p:spPr/>
        <p:txBody>
          <a:bodyPr/>
          <a:lstStyle/>
          <a:p>
            <a:fld id="{207B4A3A-C711-40BA-B60D-719923356A1A}" type="slidenum">
              <a:rPr lang="en-US" smtClean="0"/>
              <a:pPr/>
              <a:t>10</a:t>
            </a:fld>
            <a:endParaRPr lang="en-US"/>
          </a:p>
        </p:txBody>
      </p:sp>
    </p:spTree>
    <p:extLst>
      <p:ext uri="{BB962C8B-B14F-4D97-AF65-F5344CB8AC3E}">
        <p14:creationId xmlns:p14="http://schemas.microsoft.com/office/powerpoint/2010/main" xmlns="" val="3999157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7B4A3A-C711-40BA-B60D-719923356A1A}" type="slidenum">
              <a:rPr lang="en-US" smtClean="0"/>
              <a:pPr/>
              <a:t>11</a:t>
            </a:fld>
            <a:endParaRPr lang="en-US"/>
          </a:p>
        </p:txBody>
      </p:sp>
    </p:spTree>
    <p:extLst>
      <p:ext uri="{BB962C8B-B14F-4D97-AF65-F5344CB8AC3E}">
        <p14:creationId xmlns:p14="http://schemas.microsoft.com/office/powerpoint/2010/main" xmlns="" val="2996001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7B4A3A-C711-40BA-B60D-719923356A1A}" type="slidenum">
              <a:rPr lang="en-US" smtClean="0"/>
              <a:pPr/>
              <a:t>12</a:t>
            </a:fld>
            <a:endParaRPr lang="en-US"/>
          </a:p>
        </p:txBody>
      </p:sp>
    </p:spTree>
    <p:extLst>
      <p:ext uri="{BB962C8B-B14F-4D97-AF65-F5344CB8AC3E}">
        <p14:creationId xmlns:p14="http://schemas.microsoft.com/office/powerpoint/2010/main" xmlns="" val="2996001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7B4A3A-C711-40BA-B60D-719923356A1A}" type="slidenum">
              <a:rPr lang="en-US" smtClean="0"/>
              <a:pPr/>
              <a:t>13</a:t>
            </a:fld>
            <a:endParaRPr lang="en-US"/>
          </a:p>
        </p:txBody>
      </p:sp>
    </p:spTree>
    <p:extLst>
      <p:ext uri="{BB962C8B-B14F-4D97-AF65-F5344CB8AC3E}">
        <p14:creationId xmlns:p14="http://schemas.microsoft.com/office/powerpoint/2010/main" xmlns="" val="2996001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HW check will also serve as attendance</a:t>
            </a:r>
            <a:r>
              <a:rPr lang="en-US" baseline="0" dirty="0" smtClean="0"/>
              <a:t> – BW time 5 minutes</a:t>
            </a:r>
          </a:p>
          <a:p>
            <a:r>
              <a:rPr lang="en-US" baseline="0" dirty="0" smtClean="0"/>
              <a:t>5 min discussion about BW answers</a:t>
            </a:r>
            <a:endParaRPr lang="en-US" dirty="0"/>
          </a:p>
        </p:txBody>
      </p:sp>
      <p:sp>
        <p:nvSpPr>
          <p:cNvPr id="4" name="Slide Number Placeholder 3"/>
          <p:cNvSpPr>
            <a:spLocks noGrp="1"/>
          </p:cNvSpPr>
          <p:nvPr>
            <p:ph type="sldNum" sz="quarter" idx="10"/>
          </p:nvPr>
        </p:nvSpPr>
        <p:spPr/>
        <p:txBody>
          <a:bodyPr/>
          <a:lstStyle/>
          <a:p>
            <a:fld id="{207B4A3A-C711-40BA-B60D-719923356A1A}" type="slidenum">
              <a:rPr lang="en-US" smtClean="0"/>
              <a:pPr/>
              <a:t>14</a:t>
            </a:fld>
            <a:endParaRPr lang="en-US"/>
          </a:p>
        </p:txBody>
      </p:sp>
    </p:spTree>
    <p:extLst>
      <p:ext uri="{BB962C8B-B14F-4D97-AF65-F5344CB8AC3E}">
        <p14:creationId xmlns:p14="http://schemas.microsoft.com/office/powerpoint/2010/main" xmlns="" val="3999157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BW time 5 minutes - 5 min discussion about BW answers</a:t>
            </a:r>
            <a:endParaRPr lang="en-US" dirty="0"/>
          </a:p>
        </p:txBody>
      </p:sp>
      <p:sp>
        <p:nvSpPr>
          <p:cNvPr id="4" name="Slide Number Placeholder 3"/>
          <p:cNvSpPr>
            <a:spLocks noGrp="1"/>
          </p:cNvSpPr>
          <p:nvPr>
            <p:ph type="sldNum" sz="quarter" idx="10"/>
          </p:nvPr>
        </p:nvSpPr>
        <p:spPr/>
        <p:txBody>
          <a:bodyPr/>
          <a:lstStyle/>
          <a:p>
            <a:fld id="{207B4A3A-C711-40BA-B60D-719923356A1A}" type="slidenum">
              <a:rPr lang="en-US" smtClean="0"/>
              <a:pPr/>
              <a:t>15</a:t>
            </a:fld>
            <a:endParaRPr lang="en-US"/>
          </a:p>
        </p:txBody>
      </p:sp>
    </p:spTree>
    <p:extLst>
      <p:ext uri="{BB962C8B-B14F-4D97-AF65-F5344CB8AC3E}">
        <p14:creationId xmlns:p14="http://schemas.microsoft.com/office/powerpoint/2010/main" xmlns="" val="3999157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8C576C1-BC5B-4193-B649-58701ADDB482}" type="datetimeFigureOut">
              <a:rPr lang="en-US" smtClean="0"/>
              <a:pPr/>
              <a:t>7/30/2015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D856-6D5C-430D-AD65-52CE06D8838A}" type="slidenum">
              <a:rPr lang="en-US" smtClean="0"/>
              <a:pPr/>
              <a:t>‹#›</a:t>
            </a:fld>
            <a:endParaRPr lang="en-US"/>
          </a:p>
        </p:txBody>
      </p:sp>
    </p:spTree>
    <p:extLst>
      <p:ext uri="{BB962C8B-B14F-4D97-AF65-F5344CB8AC3E}">
        <p14:creationId xmlns:p14="http://schemas.microsoft.com/office/powerpoint/2010/main" xmlns="" val="4267350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576C1-BC5B-4193-B649-58701ADDB482}" type="datetimeFigureOut">
              <a:rPr lang="en-US" smtClean="0"/>
              <a:pPr/>
              <a:t>7/30/2015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D856-6D5C-430D-AD65-52CE06D8838A}" type="slidenum">
              <a:rPr lang="en-US" smtClean="0"/>
              <a:pPr/>
              <a:t>‹#›</a:t>
            </a:fld>
            <a:endParaRPr lang="en-US"/>
          </a:p>
        </p:txBody>
      </p:sp>
    </p:spTree>
    <p:extLst>
      <p:ext uri="{BB962C8B-B14F-4D97-AF65-F5344CB8AC3E}">
        <p14:creationId xmlns:p14="http://schemas.microsoft.com/office/powerpoint/2010/main" xmlns="" val="2207789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C576C1-BC5B-4193-B649-58701ADDB482}" type="datetimeFigureOut">
              <a:rPr lang="en-US" smtClean="0"/>
              <a:pPr/>
              <a:t>7/30/2015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D856-6D5C-430D-AD65-52CE06D8838A}" type="slidenum">
              <a:rPr lang="en-US" smtClean="0"/>
              <a:pPr/>
              <a:t>‹#›</a:t>
            </a:fld>
            <a:endParaRPr lang="en-US"/>
          </a:p>
        </p:txBody>
      </p:sp>
    </p:spTree>
    <p:extLst>
      <p:ext uri="{BB962C8B-B14F-4D97-AF65-F5344CB8AC3E}">
        <p14:creationId xmlns:p14="http://schemas.microsoft.com/office/powerpoint/2010/main" xmlns="" val="4098877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8C576C1-BC5B-4193-B649-58701ADDB482}" type="datetimeFigureOut">
              <a:rPr lang="en-US" smtClean="0"/>
              <a:pPr/>
              <a:t>7/30/2015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1D856-6D5C-430D-AD65-52CE06D8838A}" type="slidenum">
              <a:rPr lang="en-US" smtClean="0"/>
              <a:pPr/>
              <a:t>‹#›</a:t>
            </a:fld>
            <a:endParaRPr lang="en-US"/>
          </a:p>
        </p:txBody>
      </p:sp>
    </p:spTree>
    <p:extLst>
      <p:ext uri="{BB962C8B-B14F-4D97-AF65-F5344CB8AC3E}">
        <p14:creationId xmlns:p14="http://schemas.microsoft.com/office/powerpoint/2010/main" xmlns="" val="2710664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C576C1-BC5B-4193-B649-58701ADDB482}" type="datetimeFigureOut">
              <a:rPr lang="en-US" smtClean="0"/>
              <a:pPr/>
              <a:t>7/30/2015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A1D856-6D5C-430D-AD65-52CE06D8838A}" type="slidenum">
              <a:rPr lang="en-US" smtClean="0"/>
              <a:pPr/>
              <a:t>‹#›</a:t>
            </a:fld>
            <a:endParaRPr lang="en-US"/>
          </a:p>
        </p:txBody>
      </p:sp>
    </p:spTree>
    <p:extLst>
      <p:ext uri="{BB962C8B-B14F-4D97-AF65-F5344CB8AC3E}">
        <p14:creationId xmlns:p14="http://schemas.microsoft.com/office/powerpoint/2010/main" xmlns="" val="340240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8C576C1-BC5B-4193-B649-58701ADDB482}" type="datetimeFigureOut">
              <a:rPr lang="en-US" smtClean="0"/>
              <a:pPr/>
              <a:t>7/30/2015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A1D856-6D5C-430D-AD65-52CE06D8838A}" type="slidenum">
              <a:rPr lang="en-US" smtClean="0"/>
              <a:pPr/>
              <a:t>‹#›</a:t>
            </a:fld>
            <a:endParaRPr lang="en-US"/>
          </a:p>
        </p:txBody>
      </p:sp>
    </p:spTree>
    <p:extLst>
      <p:ext uri="{BB962C8B-B14F-4D97-AF65-F5344CB8AC3E}">
        <p14:creationId xmlns:p14="http://schemas.microsoft.com/office/powerpoint/2010/main" xmlns="" val="1539309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C576C1-BC5B-4193-B649-58701ADDB482}" type="datetimeFigureOut">
              <a:rPr lang="en-US" smtClean="0"/>
              <a:pPr/>
              <a:t>7/30/2015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A1D856-6D5C-430D-AD65-52CE06D8838A}" type="slidenum">
              <a:rPr lang="en-US" smtClean="0"/>
              <a:pPr/>
              <a:t>‹#›</a:t>
            </a:fld>
            <a:endParaRPr lang="en-US"/>
          </a:p>
        </p:txBody>
      </p:sp>
    </p:spTree>
    <p:extLst>
      <p:ext uri="{BB962C8B-B14F-4D97-AF65-F5344CB8AC3E}">
        <p14:creationId xmlns:p14="http://schemas.microsoft.com/office/powerpoint/2010/main" xmlns="" val="1269035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C576C1-BC5B-4193-B649-58701ADDB482}" type="datetimeFigureOut">
              <a:rPr lang="en-US" smtClean="0"/>
              <a:pPr/>
              <a:t>7/30/2015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1D856-6D5C-430D-AD65-52CE06D8838A}" type="slidenum">
              <a:rPr lang="en-US" smtClean="0"/>
              <a:pPr/>
              <a:t>‹#›</a:t>
            </a:fld>
            <a:endParaRPr lang="en-US"/>
          </a:p>
        </p:txBody>
      </p:sp>
    </p:spTree>
    <p:extLst>
      <p:ext uri="{BB962C8B-B14F-4D97-AF65-F5344CB8AC3E}">
        <p14:creationId xmlns:p14="http://schemas.microsoft.com/office/powerpoint/2010/main" xmlns="" val="1329808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C576C1-BC5B-4193-B649-58701ADDB482}" type="datetimeFigureOut">
              <a:rPr lang="en-US" smtClean="0"/>
              <a:pPr/>
              <a:t>7/30/2015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1D856-6D5C-430D-AD65-52CE06D8838A}" type="slidenum">
              <a:rPr lang="en-US" smtClean="0"/>
              <a:pPr/>
              <a:t>‹#›</a:t>
            </a:fld>
            <a:endParaRPr lang="en-US"/>
          </a:p>
        </p:txBody>
      </p:sp>
    </p:spTree>
    <p:extLst>
      <p:ext uri="{BB962C8B-B14F-4D97-AF65-F5344CB8AC3E}">
        <p14:creationId xmlns:p14="http://schemas.microsoft.com/office/powerpoint/2010/main" xmlns="" val="805170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576C1-BC5B-4193-B649-58701ADDB482}" type="datetimeFigureOut">
              <a:rPr lang="en-US" smtClean="0"/>
              <a:pPr/>
              <a:t>7/30/2015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D856-6D5C-430D-AD65-52CE06D8838A}" type="slidenum">
              <a:rPr lang="en-US" smtClean="0"/>
              <a:pPr/>
              <a:t>‹#›</a:t>
            </a:fld>
            <a:endParaRPr lang="en-US"/>
          </a:p>
        </p:txBody>
      </p:sp>
    </p:spTree>
    <p:extLst>
      <p:ext uri="{BB962C8B-B14F-4D97-AF65-F5344CB8AC3E}">
        <p14:creationId xmlns:p14="http://schemas.microsoft.com/office/powerpoint/2010/main" xmlns="" val="987338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576C1-BC5B-4193-B649-58701ADDB482}" type="datetimeFigureOut">
              <a:rPr lang="en-US" smtClean="0"/>
              <a:pPr/>
              <a:t>7/30/2015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D856-6D5C-430D-AD65-52CE06D8838A}" type="slidenum">
              <a:rPr lang="en-US" smtClean="0"/>
              <a:pPr/>
              <a:t>‹#›</a:t>
            </a:fld>
            <a:endParaRPr lang="en-US"/>
          </a:p>
        </p:txBody>
      </p:sp>
    </p:spTree>
    <p:extLst>
      <p:ext uri="{BB962C8B-B14F-4D97-AF65-F5344CB8AC3E}">
        <p14:creationId xmlns:p14="http://schemas.microsoft.com/office/powerpoint/2010/main" xmlns="" val="3497028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C576C1-BC5B-4193-B649-58701ADDB482}" type="datetimeFigureOut">
              <a:rPr lang="en-US" smtClean="0"/>
              <a:pPr/>
              <a:t>7/30/2015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A1D856-6D5C-430D-AD65-52CE06D8838A}" type="slidenum">
              <a:rPr lang="en-US" smtClean="0"/>
              <a:pPr/>
              <a:t>‹#›</a:t>
            </a:fld>
            <a:endParaRPr lang="en-US"/>
          </a:p>
        </p:txBody>
      </p:sp>
    </p:spTree>
    <p:extLst>
      <p:ext uri="{BB962C8B-B14F-4D97-AF65-F5344CB8AC3E}">
        <p14:creationId xmlns:p14="http://schemas.microsoft.com/office/powerpoint/2010/main" xmlns="" val="2126548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image" Target="../media/image10.jpeg"/><Relationship Id="rId3" Type="http://schemas.openxmlformats.org/officeDocument/2006/relationships/image" Target="../media/image1.jpeg"/><Relationship Id="rId7" Type="http://schemas.openxmlformats.org/officeDocument/2006/relationships/image" Target="../media/image4.png"/><Relationship Id="rId12" Type="http://schemas.openxmlformats.org/officeDocument/2006/relationships/image" Target="../media/image9.jpeg"/><Relationship Id="rId2" Type="http://schemas.openxmlformats.org/officeDocument/2006/relationships/notesSlide" Target="../notesSlides/notesSlide1.xml"/><Relationship Id="rId16"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hyperlink" Target="http://www.hillsborough.wateratlas.usf.edu/aap/" TargetMode="External"/><Relationship Id="rId11" Type="http://schemas.openxmlformats.org/officeDocument/2006/relationships/image" Target="../media/image8.jpeg"/><Relationship Id="rId5" Type="http://schemas.openxmlformats.org/officeDocument/2006/relationships/image" Target="../media/image3.png"/><Relationship Id="rId15" Type="http://schemas.openxmlformats.org/officeDocument/2006/relationships/image" Target="../media/image12.jpeg"/><Relationship Id="rId10" Type="http://schemas.openxmlformats.org/officeDocument/2006/relationships/image" Target="../media/image7.jpeg"/><Relationship Id="rId4" Type="http://schemas.openxmlformats.org/officeDocument/2006/relationships/image" Target="../media/image2.png"/><Relationship Id="rId9" Type="http://schemas.openxmlformats.org/officeDocument/2006/relationships/image" Target="../media/image6.jpeg"/><Relationship Id="rId14" Type="http://schemas.openxmlformats.org/officeDocument/2006/relationships/image" Target="../media/image11.jpeg"/></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hyperlink" Target="https://www.youtube.com/watch?v=psY6tyPNlwU"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30"/>
          <p:cNvGrpSpPr>
            <a:grpSpLocks/>
          </p:cNvGrpSpPr>
          <p:nvPr/>
        </p:nvGrpSpPr>
        <p:grpSpPr bwMode="auto">
          <a:xfrm>
            <a:off x="0" y="0"/>
            <a:ext cx="12192000" cy="1206996"/>
            <a:chOff x="-1344" y="15072"/>
            <a:chExt cx="18515" cy="1392"/>
          </a:xfrm>
        </p:grpSpPr>
        <p:sp>
          <p:nvSpPr>
            <p:cNvPr id="2094" name="Rectangle 206"/>
            <p:cNvSpPr>
              <a:spLocks noChangeArrowheads="1" noChangeShapeType="1"/>
            </p:cNvSpPr>
            <p:nvPr/>
          </p:nvSpPr>
          <p:spPr bwMode="auto">
            <a:xfrm>
              <a:off x="-1344" y="15072"/>
              <a:ext cx="10214" cy="1378"/>
            </a:xfrm>
            <a:prstGeom prst="rect">
              <a:avLst/>
            </a:prstGeom>
            <a:gradFill rotWithShape="1">
              <a:gsLst>
                <a:gs pos="0">
                  <a:srgbClr val="FFCC00"/>
                </a:gs>
                <a:gs pos="100000">
                  <a:srgbClr val="FFFFFF"/>
                </a:gs>
              </a:gsLst>
              <a:lin ang="0" scaled="1"/>
            </a:gradFill>
            <a:ln w="9525">
              <a:noFill/>
              <a:miter lim="800000"/>
              <a:headEnd/>
              <a:tailEnd/>
            </a:ln>
          </p:spPr>
          <p:txBody>
            <a:bodyPr lIns="36576" tIns="36576" rIns="36576" bIns="36576"/>
            <a:lstStyle/>
            <a:p>
              <a:pPr eaLnBrk="1" hangingPunct="1"/>
              <a:endParaRPr lang="en-US" altLang="en-US">
                <a:latin typeface="Calibri" pitchFamily="34" charset="0"/>
              </a:endParaRPr>
            </a:p>
          </p:txBody>
        </p:sp>
        <p:sp>
          <p:nvSpPr>
            <p:cNvPr id="2095" name="Rectangle 207"/>
            <p:cNvSpPr>
              <a:spLocks noChangeArrowheads="1" noChangeShapeType="1"/>
            </p:cNvSpPr>
            <p:nvPr/>
          </p:nvSpPr>
          <p:spPr bwMode="auto">
            <a:xfrm rot="10800000">
              <a:off x="7632" y="15072"/>
              <a:ext cx="9539" cy="1392"/>
            </a:xfrm>
            <a:prstGeom prst="rect">
              <a:avLst/>
            </a:prstGeom>
            <a:gradFill rotWithShape="1">
              <a:gsLst>
                <a:gs pos="0">
                  <a:srgbClr val="FFCC00"/>
                </a:gs>
                <a:gs pos="100000">
                  <a:srgbClr val="FFFFFF"/>
                </a:gs>
              </a:gsLst>
              <a:lin ang="0" scaled="1"/>
            </a:gradFill>
            <a:ln w="9525">
              <a:noFill/>
              <a:miter lim="800000"/>
              <a:headEnd/>
              <a:tailEnd/>
            </a:ln>
          </p:spPr>
          <p:txBody>
            <a:bodyPr lIns="36576" tIns="36576" rIns="36576" bIns="36576"/>
            <a:lstStyle/>
            <a:p>
              <a:pPr eaLnBrk="1" hangingPunct="1"/>
              <a:endParaRPr lang="en-US" altLang="en-US">
                <a:latin typeface="Calibri" pitchFamily="34" charset="0"/>
              </a:endParaRPr>
            </a:p>
          </p:txBody>
        </p:sp>
      </p:grpSp>
      <p:sp>
        <p:nvSpPr>
          <p:cNvPr id="2051" name="Rectangle 6"/>
          <p:cNvSpPr>
            <a:spLocks noChangeArrowheads="1"/>
          </p:cNvSpPr>
          <p:nvPr/>
        </p:nvSpPr>
        <p:spPr bwMode="auto">
          <a:xfrm>
            <a:off x="0" y="0"/>
            <a:ext cx="12192000" cy="1309331"/>
          </a:xfrm>
          <a:prstGeom prst="rect">
            <a:avLst/>
          </a:prstGeom>
          <a:noFill/>
          <a:ln w="9525">
            <a:noFill/>
            <a:miter lim="800000"/>
            <a:headEnd/>
            <a:tailEnd/>
          </a:ln>
        </p:spPr>
        <p:txBody>
          <a:bodyPr lIns="31748" tIns="15874" rIns="31748" bIns="15874">
            <a:spAutoFit/>
          </a:bodyPr>
          <a:lstStyle/>
          <a:p>
            <a:pPr algn="ctr" eaLnBrk="1" hangingPunct="1"/>
            <a:r>
              <a:rPr lang="en-US" altLang="en-US" sz="2800" b="1" dirty="0">
                <a:solidFill>
                  <a:srgbClr val="4B6B4D"/>
                </a:solidFill>
                <a:latin typeface="Calibri" pitchFamily="34" charset="0"/>
              </a:rPr>
              <a:t>FMRI RET 2015- Poly(carbonate urethane) and </a:t>
            </a:r>
          </a:p>
          <a:p>
            <a:pPr algn="ctr" eaLnBrk="1" hangingPunct="1"/>
            <a:r>
              <a:rPr lang="en-US" altLang="en-US" sz="2800" b="1" dirty="0">
                <a:solidFill>
                  <a:srgbClr val="4B6B4D"/>
                </a:solidFill>
                <a:latin typeface="Calibri" pitchFamily="34" charset="0"/>
              </a:rPr>
              <a:t>doped </a:t>
            </a:r>
            <a:r>
              <a:rPr lang="en-US" altLang="en-US" sz="2800" b="1" dirty="0" err="1">
                <a:solidFill>
                  <a:srgbClr val="4B6B4D"/>
                </a:solidFill>
                <a:latin typeface="Calibri" pitchFamily="34" charset="0"/>
              </a:rPr>
              <a:t>Titania</a:t>
            </a:r>
            <a:r>
              <a:rPr lang="en-US" altLang="en-US" sz="2800" b="1" dirty="0">
                <a:solidFill>
                  <a:srgbClr val="4B6B4D"/>
                </a:solidFill>
                <a:latin typeface="Calibri" pitchFamily="34" charset="0"/>
              </a:rPr>
              <a:t> coatings for Cultural Heritage preservation</a:t>
            </a:r>
          </a:p>
          <a:p>
            <a:pPr algn="ctr" eaLnBrk="1" hangingPunct="1"/>
            <a:r>
              <a:rPr lang="en-US" altLang="en-US" sz="1500" b="1" dirty="0">
                <a:solidFill>
                  <a:srgbClr val="4B6B4D"/>
                </a:solidFill>
                <a:latin typeface="Calibri" pitchFamily="34" charset="0"/>
              </a:rPr>
              <a:t>Gwendolyn Martin-Apostolatos</a:t>
            </a:r>
            <a:r>
              <a:rPr lang="en-US" altLang="en-US" sz="1500" b="1" baseline="30000" dirty="0">
                <a:solidFill>
                  <a:srgbClr val="4B6B4D"/>
                </a:solidFill>
                <a:latin typeface="Calibri" pitchFamily="34" charset="0"/>
              </a:rPr>
              <a:t>1</a:t>
            </a:r>
            <a:r>
              <a:rPr lang="en-US" altLang="en-US" sz="1500" b="1" dirty="0">
                <a:solidFill>
                  <a:srgbClr val="4B6B4D"/>
                </a:solidFill>
                <a:latin typeface="Calibri" pitchFamily="34" charset="0"/>
              </a:rPr>
              <a:t>, </a:t>
            </a:r>
            <a:r>
              <a:rPr lang="en-US" altLang="en-US" sz="1500" b="1" dirty="0" err="1">
                <a:solidFill>
                  <a:srgbClr val="4B6B4D"/>
                </a:solidFill>
                <a:latin typeface="Calibri" pitchFamily="34" charset="0"/>
              </a:rPr>
              <a:t>Venkat</a:t>
            </a:r>
            <a:r>
              <a:rPr lang="en-US" altLang="en-US" sz="1500" b="1" dirty="0">
                <a:solidFill>
                  <a:srgbClr val="4B6B4D"/>
                </a:solidFill>
                <a:latin typeface="Calibri" pitchFamily="34" charset="0"/>
              </a:rPr>
              <a:t> Bhethanabotla</a:t>
            </a:r>
            <a:r>
              <a:rPr lang="en-US" altLang="en-US" sz="1500" b="1" baseline="30000" dirty="0">
                <a:solidFill>
                  <a:srgbClr val="4B6B4D"/>
                </a:solidFill>
                <a:latin typeface="Calibri" pitchFamily="34" charset="0"/>
              </a:rPr>
              <a:t>2</a:t>
            </a:r>
            <a:r>
              <a:rPr lang="en-US" altLang="en-US" sz="1500" b="1" dirty="0">
                <a:solidFill>
                  <a:srgbClr val="4B6B4D"/>
                </a:solidFill>
                <a:latin typeface="Calibri" pitchFamily="34" charset="0"/>
              </a:rPr>
              <a:t>: </a:t>
            </a:r>
            <a:r>
              <a:rPr lang="en-US" altLang="en-US" sz="1500" b="1" dirty="0" err="1">
                <a:solidFill>
                  <a:srgbClr val="4B6B4D"/>
                </a:solidFill>
                <a:latin typeface="Calibri" pitchFamily="34" charset="0"/>
              </a:rPr>
              <a:t>Vignesh</a:t>
            </a:r>
            <a:r>
              <a:rPr lang="en-US" altLang="en-US" sz="1500" b="1" dirty="0">
                <a:solidFill>
                  <a:srgbClr val="4B6B4D"/>
                </a:solidFill>
                <a:latin typeface="Calibri" pitchFamily="34" charset="0"/>
              </a:rPr>
              <a:t> Bhethanabotla</a:t>
            </a:r>
            <a:r>
              <a:rPr lang="en-US" altLang="en-US" sz="1500" b="1" baseline="30000" dirty="0">
                <a:solidFill>
                  <a:srgbClr val="4B6B4D"/>
                </a:solidFill>
                <a:latin typeface="Calibri" pitchFamily="34" charset="0"/>
              </a:rPr>
              <a:t>2 </a:t>
            </a:r>
          </a:p>
          <a:p>
            <a:pPr algn="ctr" eaLnBrk="1" hangingPunct="1"/>
            <a:r>
              <a:rPr lang="en-US" altLang="en-US" sz="1200" b="1" dirty="0">
                <a:solidFill>
                  <a:srgbClr val="4B6B4D"/>
                </a:solidFill>
                <a:latin typeface="Calibri" pitchFamily="34" charset="0"/>
              </a:rPr>
              <a:t>1. Jefferson High School; 2. Chemical Engineering, University of South Florida</a:t>
            </a:r>
          </a:p>
        </p:txBody>
      </p:sp>
      <p:pic>
        <p:nvPicPr>
          <p:cNvPr id="2052" name="Picture 233" descr="USF2clrvert"/>
          <p:cNvPicPr>
            <a:picLocks noChangeAspect="1" noChangeArrowheads="1"/>
          </p:cNvPicPr>
          <p:nvPr/>
        </p:nvPicPr>
        <p:blipFill>
          <a:blip r:embed="rId3" cstate="print"/>
          <a:srcRect/>
          <a:stretch>
            <a:fillRect/>
          </a:stretch>
        </p:blipFill>
        <p:spPr bwMode="auto">
          <a:xfrm>
            <a:off x="41157" y="94258"/>
            <a:ext cx="762000" cy="588367"/>
          </a:xfrm>
          <a:prstGeom prst="rect">
            <a:avLst/>
          </a:prstGeom>
          <a:noFill/>
          <a:ln w="9525">
            <a:noFill/>
            <a:miter lim="800000"/>
            <a:headEnd/>
            <a:tailEnd/>
          </a:ln>
        </p:spPr>
      </p:pic>
      <p:sp>
        <p:nvSpPr>
          <p:cNvPr id="2053" name="Rectangle 19"/>
          <p:cNvSpPr>
            <a:spLocks noChangeArrowheads="1"/>
          </p:cNvSpPr>
          <p:nvPr/>
        </p:nvSpPr>
        <p:spPr bwMode="auto">
          <a:xfrm>
            <a:off x="366889" y="6548438"/>
            <a:ext cx="11712222" cy="278279"/>
          </a:xfrm>
          <a:prstGeom prst="rect">
            <a:avLst/>
          </a:prstGeom>
          <a:noFill/>
          <a:ln w="9525">
            <a:noFill/>
            <a:miter lim="800000"/>
            <a:headEnd/>
            <a:tailEnd/>
          </a:ln>
        </p:spPr>
        <p:txBody>
          <a:bodyPr lIns="31748" tIns="15874" rIns="31748" bIns="15874">
            <a:spAutoFit/>
          </a:bodyPr>
          <a:lstStyle/>
          <a:p>
            <a:pPr algn="ctr" eaLnBrk="1" hangingPunct="1"/>
            <a:r>
              <a:rPr lang="en-US" altLang="en-US" sz="800" dirty="0">
                <a:latin typeface="Calibri" pitchFamily="34" charset="0"/>
              </a:rPr>
              <a:t>For more information about the program visit: http://fmri-ret.eng.usf.edu/.  The Research Experience for Teachers (RET) at the Functional Materials Research Institute at USF is funded by the National Science Foundation under award number 1301054.</a:t>
            </a:r>
            <a:endParaRPr lang="en-US" altLang="en-US" sz="800" b="1" dirty="0">
              <a:latin typeface="Calibri" pitchFamily="34" charset="0"/>
            </a:endParaRPr>
          </a:p>
          <a:p>
            <a:pPr algn="ctr" eaLnBrk="1" hangingPunct="1"/>
            <a:endParaRPr lang="en-US" altLang="en-US" sz="800" b="1" dirty="0">
              <a:latin typeface="Calibri" pitchFamily="34" charset="0"/>
            </a:endParaRPr>
          </a:p>
        </p:txBody>
      </p:sp>
      <p:pic>
        <p:nvPicPr>
          <p:cNvPr id="2054" name="Picture 23"/>
          <p:cNvPicPr>
            <a:picLocks noChangeAspect="1" noChangeArrowheads="1"/>
          </p:cNvPicPr>
          <p:nvPr/>
        </p:nvPicPr>
        <p:blipFill>
          <a:blip r:embed="rId4" cstate="print"/>
          <a:srcRect/>
          <a:stretch>
            <a:fillRect/>
          </a:stretch>
        </p:blipFill>
        <p:spPr bwMode="auto">
          <a:xfrm>
            <a:off x="11351801" y="27285"/>
            <a:ext cx="856074" cy="722313"/>
          </a:xfrm>
          <a:prstGeom prst="rect">
            <a:avLst/>
          </a:prstGeom>
          <a:noFill/>
          <a:ln w="9525">
            <a:noFill/>
            <a:miter lim="800000"/>
            <a:headEnd/>
            <a:tailEnd/>
          </a:ln>
        </p:spPr>
      </p:pic>
      <p:sp>
        <p:nvSpPr>
          <p:cNvPr id="12" name="Rectangle 11"/>
          <p:cNvSpPr>
            <a:spLocks noChangeArrowheads="1"/>
          </p:cNvSpPr>
          <p:nvPr/>
        </p:nvSpPr>
        <p:spPr bwMode="auto">
          <a:xfrm>
            <a:off x="366889" y="1306215"/>
            <a:ext cx="3356681" cy="5175746"/>
          </a:xfrm>
          <a:prstGeom prst="rect">
            <a:avLst/>
          </a:prstGeom>
          <a:noFill/>
          <a:ln w="9525">
            <a:solidFill>
              <a:srgbClr val="004200"/>
            </a:solidFill>
            <a:miter lim="800000"/>
            <a:headEnd/>
            <a:tailEnd/>
          </a:ln>
          <a:effectLst>
            <a:outerShdw blurRad="63500" dist="23000" dir="5400000" rotWithShape="0">
              <a:srgbClr val="000000">
                <a:alpha val="34998"/>
              </a:srgbClr>
            </a:outerShdw>
          </a:effectLst>
          <a:extLst>
            <a:ext uri="{909E8E84-426E-40DD-AFC4-6F175D3DCCD1}"/>
          </a:extLst>
        </p:spPr>
        <p:txBody>
          <a:bodyPr lIns="31748" tIns="15874" rIns="31748" bIns="15874" anchor="ctr"/>
          <a:lstStyle/>
          <a:p>
            <a:pPr algn="ctr" eaLnBrk="1" hangingPunct="1">
              <a:defRPr/>
            </a:pPr>
            <a:endParaRPr lang="en-US">
              <a:solidFill>
                <a:srgbClr val="FFFFFF"/>
              </a:solidFill>
              <a:latin typeface="Calibri" pitchFamily="34" charset="0"/>
            </a:endParaRPr>
          </a:p>
        </p:txBody>
      </p:sp>
      <p:sp>
        <p:nvSpPr>
          <p:cNvPr id="2056" name="TextBox 12"/>
          <p:cNvSpPr txBox="1">
            <a:spLocks noChangeArrowheads="1"/>
          </p:cNvSpPr>
          <p:nvPr/>
        </p:nvSpPr>
        <p:spPr bwMode="auto">
          <a:xfrm>
            <a:off x="436269" y="1315145"/>
            <a:ext cx="996423" cy="355223"/>
          </a:xfrm>
          <a:prstGeom prst="rect">
            <a:avLst/>
          </a:prstGeom>
          <a:noFill/>
          <a:ln w="9525">
            <a:noFill/>
            <a:miter lim="800000"/>
            <a:headEnd/>
            <a:tailEnd/>
          </a:ln>
        </p:spPr>
        <p:txBody>
          <a:bodyPr wrap="none" lIns="31748" tIns="15874" rIns="31748" bIns="15874">
            <a:spAutoFit/>
          </a:bodyPr>
          <a:lstStyle/>
          <a:p>
            <a:pPr eaLnBrk="1" hangingPunct="1"/>
            <a:r>
              <a:rPr lang="en-US" altLang="en-US" sz="2100" b="1" dirty="0">
                <a:solidFill>
                  <a:srgbClr val="0B380A"/>
                </a:solidFill>
                <a:latin typeface="Calibri" pitchFamily="34" charset="0"/>
              </a:rPr>
              <a:t>Abstract</a:t>
            </a:r>
          </a:p>
        </p:txBody>
      </p:sp>
      <p:sp>
        <p:nvSpPr>
          <p:cNvPr id="2057" name="TextBox 14"/>
          <p:cNvSpPr txBox="1">
            <a:spLocks noChangeArrowheads="1"/>
          </p:cNvSpPr>
          <p:nvPr/>
        </p:nvSpPr>
        <p:spPr bwMode="auto">
          <a:xfrm>
            <a:off x="393348" y="3277195"/>
            <a:ext cx="1196221" cy="309057"/>
          </a:xfrm>
          <a:prstGeom prst="rect">
            <a:avLst/>
          </a:prstGeom>
          <a:noFill/>
          <a:ln w="9525">
            <a:noFill/>
            <a:miter lim="800000"/>
            <a:headEnd/>
            <a:tailEnd/>
          </a:ln>
        </p:spPr>
        <p:txBody>
          <a:bodyPr wrap="none" lIns="31748" tIns="15874" rIns="31748" bIns="15874">
            <a:spAutoFit/>
          </a:bodyPr>
          <a:lstStyle/>
          <a:p>
            <a:pPr eaLnBrk="1" hangingPunct="1"/>
            <a:r>
              <a:rPr lang="en-US" altLang="en-US" b="1">
                <a:solidFill>
                  <a:srgbClr val="0B380A"/>
                </a:solidFill>
                <a:latin typeface="Calibri" pitchFamily="34" charset="0"/>
              </a:rPr>
              <a:t>Background</a:t>
            </a:r>
          </a:p>
        </p:txBody>
      </p:sp>
      <p:sp>
        <p:nvSpPr>
          <p:cNvPr id="16" name="Rectangle 15"/>
          <p:cNvSpPr>
            <a:spLocks noChangeArrowheads="1"/>
          </p:cNvSpPr>
          <p:nvPr/>
        </p:nvSpPr>
        <p:spPr bwMode="auto">
          <a:xfrm>
            <a:off x="3880556" y="1304231"/>
            <a:ext cx="4330935" cy="5175746"/>
          </a:xfrm>
          <a:prstGeom prst="rect">
            <a:avLst/>
          </a:prstGeom>
          <a:noFill/>
          <a:ln w="9525">
            <a:solidFill>
              <a:srgbClr val="004200"/>
            </a:solidFill>
            <a:miter lim="800000"/>
            <a:headEnd/>
            <a:tailEnd/>
          </a:ln>
          <a:effectLst>
            <a:outerShdw blurRad="63500" dist="23000" dir="5400000" rotWithShape="0">
              <a:srgbClr val="000000">
                <a:alpha val="34998"/>
              </a:srgbClr>
            </a:outerShdw>
          </a:effectLst>
          <a:extLst>
            <a:ext uri="{909E8E84-426E-40DD-AFC4-6F175D3DCCD1}"/>
          </a:extLst>
        </p:spPr>
        <p:txBody>
          <a:bodyPr lIns="31748" tIns="15874" rIns="31748" bIns="15874" anchor="ctr"/>
          <a:lstStyle/>
          <a:p>
            <a:pPr algn="ctr" eaLnBrk="1" hangingPunct="1">
              <a:defRPr/>
            </a:pPr>
            <a:endParaRPr lang="en-US">
              <a:solidFill>
                <a:srgbClr val="FFFFFF"/>
              </a:solidFill>
              <a:latin typeface="Calibri" pitchFamily="34" charset="0"/>
            </a:endParaRPr>
          </a:p>
        </p:txBody>
      </p:sp>
      <p:sp>
        <p:nvSpPr>
          <p:cNvPr id="2059" name="TextBox 16"/>
          <p:cNvSpPr txBox="1">
            <a:spLocks noChangeArrowheads="1"/>
          </p:cNvSpPr>
          <p:nvPr/>
        </p:nvSpPr>
        <p:spPr bwMode="auto">
          <a:xfrm>
            <a:off x="5398676" y="1353840"/>
            <a:ext cx="1142873" cy="355223"/>
          </a:xfrm>
          <a:prstGeom prst="rect">
            <a:avLst/>
          </a:prstGeom>
          <a:noFill/>
          <a:ln w="9525">
            <a:noFill/>
            <a:miter lim="800000"/>
            <a:headEnd/>
            <a:tailEnd/>
          </a:ln>
        </p:spPr>
        <p:txBody>
          <a:bodyPr wrap="none" lIns="31748" tIns="15874" rIns="31748" bIns="15874">
            <a:spAutoFit/>
          </a:bodyPr>
          <a:lstStyle/>
          <a:p>
            <a:pPr eaLnBrk="1" hangingPunct="1"/>
            <a:r>
              <a:rPr lang="en-US" altLang="en-US" sz="2100" b="1" dirty="0">
                <a:solidFill>
                  <a:srgbClr val="0B380A"/>
                </a:solidFill>
                <a:latin typeface="Calibri" pitchFamily="34" charset="0"/>
              </a:rPr>
              <a:t>Approach</a:t>
            </a:r>
          </a:p>
        </p:txBody>
      </p:sp>
      <p:sp>
        <p:nvSpPr>
          <p:cNvPr id="20" name="Rectangle 19"/>
          <p:cNvSpPr>
            <a:spLocks noChangeArrowheads="1"/>
          </p:cNvSpPr>
          <p:nvPr/>
        </p:nvSpPr>
        <p:spPr bwMode="auto">
          <a:xfrm>
            <a:off x="8399639" y="1304231"/>
            <a:ext cx="3356681" cy="5175746"/>
          </a:xfrm>
          <a:prstGeom prst="rect">
            <a:avLst/>
          </a:prstGeom>
          <a:noFill/>
          <a:ln w="9525">
            <a:solidFill>
              <a:srgbClr val="004200"/>
            </a:solidFill>
            <a:miter lim="800000"/>
            <a:headEnd/>
            <a:tailEnd/>
          </a:ln>
          <a:effectLst>
            <a:outerShdw blurRad="63500" dist="23000" dir="5400000" rotWithShape="0">
              <a:srgbClr val="000000">
                <a:alpha val="34998"/>
              </a:srgbClr>
            </a:outerShdw>
          </a:effectLst>
          <a:extLst>
            <a:ext uri="{909E8E84-426E-40DD-AFC4-6F175D3DCCD1}"/>
          </a:extLst>
        </p:spPr>
        <p:txBody>
          <a:bodyPr lIns="31748" tIns="15874" rIns="31748" bIns="15874" anchor="ctr"/>
          <a:lstStyle/>
          <a:p>
            <a:pPr algn="ctr" eaLnBrk="1" hangingPunct="1">
              <a:defRPr/>
            </a:pPr>
            <a:endParaRPr lang="en-US">
              <a:solidFill>
                <a:srgbClr val="FFFFFF"/>
              </a:solidFill>
              <a:latin typeface="Calibri" pitchFamily="34" charset="0"/>
            </a:endParaRPr>
          </a:p>
        </p:txBody>
      </p:sp>
      <p:sp>
        <p:nvSpPr>
          <p:cNvPr id="2061" name="TextBox 21"/>
          <p:cNvSpPr txBox="1">
            <a:spLocks noChangeArrowheads="1"/>
          </p:cNvSpPr>
          <p:nvPr/>
        </p:nvSpPr>
        <p:spPr bwMode="auto">
          <a:xfrm>
            <a:off x="8399639" y="5424289"/>
            <a:ext cx="2519275" cy="355223"/>
          </a:xfrm>
          <a:prstGeom prst="rect">
            <a:avLst/>
          </a:prstGeom>
          <a:noFill/>
          <a:ln w="9525">
            <a:noFill/>
            <a:miter lim="800000"/>
            <a:headEnd/>
            <a:tailEnd/>
          </a:ln>
        </p:spPr>
        <p:txBody>
          <a:bodyPr wrap="none" lIns="31748" tIns="15874" rIns="31748" bIns="15874">
            <a:spAutoFit/>
          </a:bodyPr>
          <a:lstStyle/>
          <a:p>
            <a:pPr eaLnBrk="1" hangingPunct="1"/>
            <a:r>
              <a:rPr lang="en-US" altLang="en-US" sz="2100" b="1" dirty="0">
                <a:solidFill>
                  <a:srgbClr val="0B380A"/>
                </a:solidFill>
                <a:latin typeface="Calibri" pitchFamily="34" charset="0"/>
              </a:rPr>
              <a:t>Referenced Resources</a:t>
            </a:r>
          </a:p>
        </p:txBody>
      </p:sp>
      <p:sp>
        <p:nvSpPr>
          <p:cNvPr id="2062" name="TextBox 22"/>
          <p:cNvSpPr txBox="1">
            <a:spLocks noChangeArrowheads="1"/>
          </p:cNvSpPr>
          <p:nvPr/>
        </p:nvSpPr>
        <p:spPr bwMode="auto">
          <a:xfrm>
            <a:off x="8477838" y="1353840"/>
            <a:ext cx="1194234" cy="309057"/>
          </a:xfrm>
          <a:prstGeom prst="rect">
            <a:avLst/>
          </a:prstGeom>
          <a:noFill/>
          <a:ln w="9525">
            <a:noFill/>
            <a:miter lim="800000"/>
            <a:headEnd/>
            <a:tailEnd/>
          </a:ln>
        </p:spPr>
        <p:txBody>
          <a:bodyPr wrap="none" lIns="31748" tIns="15874" rIns="31748" bIns="15874">
            <a:spAutoFit/>
          </a:bodyPr>
          <a:lstStyle/>
          <a:p>
            <a:pPr eaLnBrk="1" hangingPunct="1"/>
            <a:r>
              <a:rPr lang="en-US" altLang="en-US" b="1">
                <a:solidFill>
                  <a:srgbClr val="0B380A"/>
                </a:solidFill>
                <a:latin typeface="Calibri" pitchFamily="34" charset="0"/>
              </a:rPr>
              <a:t>Conclusions</a:t>
            </a:r>
          </a:p>
        </p:txBody>
      </p:sp>
      <p:sp>
        <p:nvSpPr>
          <p:cNvPr id="2063" name="TextBox 28"/>
          <p:cNvSpPr txBox="1">
            <a:spLocks noChangeArrowheads="1"/>
          </p:cNvSpPr>
          <p:nvPr/>
        </p:nvSpPr>
        <p:spPr bwMode="auto">
          <a:xfrm>
            <a:off x="393348" y="5677793"/>
            <a:ext cx="3330222" cy="339835"/>
          </a:xfrm>
          <a:prstGeom prst="rect">
            <a:avLst/>
          </a:prstGeom>
          <a:noFill/>
          <a:ln w="9525">
            <a:noFill/>
            <a:miter lim="800000"/>
            <a:headEnd/>
            <a:tailEnd/>
          </a:ln>
        </p:spPr>
        <p:txBody>
          <a:bodyPr lIns="31748" tIns="15874" rIns="31748" bIns="15874">
            <a:spAutoFit/>
          </a:bodyPr>
          <a:lstStyle/>
          <a:p>
            <a:pPr eaLnBrk="1" hangingPunct="1"/>
            <a:r>
              <a:rPr lang="en-US" sz="1000" dirty="0">
                <a:latin typeface="Calibri" pitchFamily="34" charset="0"/>
              </a:rPr>
              <a:t>.</a:t>
            </a:r>
          </a:p>
          <a:p>
            <a:pPr eaLnBrk="1" hangingPunct="1"/>
            <a:endParaRPr lang="en-US" sz="1000" dirty="0">
              <a:latin typeface="Calibri" pitchFamily="34" charset="0"/>
            </a:endParaRPr>
          </a:p>
        </p:txBody>
      </p:sp>
      <p:sp>
        <p:nvSpPr>
          <p:cNvPr id="27" name="Diamond 26"/>
          <p:cNvSpPr/>
          <p:nvPr/>
        </p:nvSpPr>
        <p:spPr>
          <a:xfrm>
            <a:off x="620889" y="285750"/>
            <a:ext cx="42333" cy="35719"/>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1748" tIns="15874" rIns="31748" bIns="15874" anchor="ctr"/>
          <a:lstStyle/>
          <a:p>
            <a:pPr algn="ctr" eaLnBrk="1" hangingPunct="1">
              <a:defRPr/>
            </a:pPr>
            <a:endParaRPr lang="en-US">
              <a:solidFill>
                <a:srgbClr val="FFFFFF"/>
              </a:solidFill>
              <a:ea typeface="ＭＳ Ｐゴシック" pitchFamily="34" charset="-128"/>
            </a:endParaRPr>
          </a:p>
        </p:txBody>
      </p:sp>
      <p:pic>
        <p:nvPicPr>
          <p:cNvPr id="2065" name="Picture 16" descr="http://l.yimg.com/a/i/us/nws/weather/gr/33d.png"/>
          <p:cNvPicPr>
            <a:picLocks noChangeAspect="1" noChangeArrowheads="1"/>
          </p:cNvPicPr>
          <p:nvPr/>
        </p:nvPicPr>
        <p:blipFill>
          <a:blip r:embed="rId5" cstate="print"/>
          <a:srcRect/>
          <a:stretch>
            <a:fillRect/>
          </a:stretch>
        </p:blipFill>
        <p:spPr bwMode="auto">
          <a:xfrm>
            <a:off x="7859889" y="280025575"/>
            <a:ext cx="218722" cy="133945"/>
          </a:xfrm>
          <a:prstGeom prst="rect">
            <a:avLst/>
          </a:prstGeom>
          <a:noFill/>
          <a:ln w="9525">
            <a:noFill/>
            <a:miter lim="800000"/>
            <a:headEnd/>
            <a:tailEnd/>
          </a:ln>
        </p:spPr>
      </p:pic>
      <p:pic>
        <p:nvPicPr>
          <p:cNvPr id="2066" name="Picture 17" descr="Adopt-A-Pond Logo">
            <a:hlinkClick r:id="rId6"/>
          </p:cNvPr>
          <p:cNvPicPr>
            <a:picLocks noChangeAspect="1" noChangeArrowheads="1"/>
          </p:cNvPicPr>
          <p:nvPr/>
        </p:nvPicPr>
        <p:blipFill>
          <a:blip r:embed="rId7" cstate="print"/>
          <a:srcRect/>
          <a:stretch>
            <a:fillRect/>
          </a:stretch>
        </p:blipFill>
        <p:spPr bwMode="auto">
          <a:xfrm>
            <a:off x="7891051" y="247600391"/>
            <a:ext cx="264583" cy="312539"/>
          </a:xfrm>
          <a:prstGeom prst="rect">
            <a:avLst/>
          </a:prstGeom>
          <a:noFill/>
          <a:ln w="9525">
            <a:noFill/>
            <a:miter lim="800000"/>
            <a:headEnd/>
            <a:tailEnd/>
          </a:ln>
        </p:spPr>
      </p:pic>
      <p:sp>
        <p:nvSpPr>
          <p:cNvPr id="2067" name="AutoShape 21" descr="data:image/jpeg;base64,/9j/4AAQSkZJRgABAQAAAQABAAD/2wCEAAkGBhQSEBQUExEUFBQWFBUUFxgXFxYcHhoVFRoWHhwXGCEXHScfGBojHh4VHy8hIyctLC0tGSA9NTAqQSYrLCkBCQoKDgwOGg8PGjUkHyQpNS41LCk0NSkyNCw2KSwxMSkpLCwsLC80KTAsKS8pLSwsLCwtKSwuKiwpKTA0LC0pL//AABEIAEkAwgMBIgACEQEDEQH/xAAbAAABBQEBAAAAAAAAAAAAAAAAAQMEBQYCB//EADsQAAIBAwIEAwUHAgQHAAAAAAECAwAEERIhBRMxUSJBcQYUMmGBFSNCkaGx0VLBJENy4RYzNFOCkvH/xAAYAQADAQEAAAAAAAAAAAAAAAAAAQMCBP/EADARAAEDAgQDBwQCAwAAAAAAAAEAAhEDIRIxQVEEgaETQmFxscHwFDKR0YLxIlJy/9oADAMBAAIRAxEAPwD3GiikJoQlopAaWhCKKKKEIopq5ukjUs7KqjzYgD9a6hlDKGU5DAEHuD0pwYlLEJibruiiikmiiiihCKKKKEIoozSZoQlopiO/jaQxh1LqMlQckD546U/TIIzSDgckUUUZpJooopiG/jd2RXVmX4gDnGc9cdD8qYBKRcBYlP0UUUk0UUUUIRWZ4rxFIrwe8r9yYwIyRlQ+fFkd+gz5bd601V3vUcsksEiqdGk4bB1Kyg5wexyP/tXomCSRIjT1C5eJbiaADBm03BzsVxaiGCOSVXUQseZ4caRsAdOO5HQeZpX4wVTmNBII8ZJ8OQv9RXOQPPuKzNzwkhLoQAtCskLhRuCy7yKvfG35fKtRdcVi93MmoMhQ4+eR8OO56Yq9SmAQfuk+w636LlpVnEEfZAncZmTfS3XyS23GUeblAHPLEobbSyE4BGDSfa/3rxCNjIicwDK4YE4GDnb61nuAxG3nhEx0FrTSNW3i5hOjJ8wCNqnW12jcTkwwObdVG/Uhs4Hf6UPoNDjFwBPVKnxT3NbiMEuiOUrheKST8Pld48BoZSGyuPxYAHUYHme1P2vG+VaxOYZDGsaBnGnbYDOCdRHzxVfw66T7JZNa6uTKNORnI1bY/Kp19KPso+If9Oo6jrpG3rVXMbOHDbHCjTqOwh4dfs50z+c/FT/twc7kiNixTmKcrhk7gk13ZcYEkskWhlaPGrVp8+mMHcfOqjiWVtra5TxNAEY4842VQ4/v9Kbu9UMkd4FYmQlJF89L/wDKGPIjCj61IUWOFs8v5D9jqrHiajXXNhBP/J9wegVw3HFBYFHBD8tR4SXfrhMHfbck4A3z0pz7U0yIkiFDJkIcggsBnScdDj9qo+M2vKNrJKNUaM/OIzs0oHj23xqzVisdpqRl5btnUmk6yMb5GCcDbr0rJpsgEAmZy/vmttrVS4tJAIjPYwduQjUJ77cynMSJ3jDFdQx5NpLAZyQDTNlxeV7maMw+FDGuzLsGydR75GDgdMVUzW/KiFzaTMusq3JJDKxcjwgdQ256dvKrDhtyq3t2HYKSYMAkb5TG3fcgVs0mBri0TbxnMfvRSbXqOewOdF9IggtcbHa2RuFYcdgVreXUAcRuw+RCnBHY1SWS2rWkKuUZ5FjTAYa9bkDPXOQTn6Ve8bcC2myQPupOv+k1E4FbxyWkGQp0rE22NmTBHT5j96xTdhpSZ+7TyVa1PHXgATh180zaRiO9wSMLZRgsdvhd/EfyqbFxgumuOF3j8j4QWA81BOSO3TNVHGI+Zczxow1tZaQMjc638P1/vVrwjiUZtkbUFCIFcHbQVGCGB6U6jf8AEPIk29PdKi+HmmDAuevjtquJfaeECIgs3NOFwp67gg/MHbT1qLfcTikWLnQzIfeFVFYEeMEYbI8Onfvvg4qntk0tbM3hEl5JKoOxCMoAJB6Zxn6irr2rkAFtkgf4qE9R0339Kp2TGPa1s3m8+ah9RUqUnudFotG4HwKxl4oOYY0QyOoBbBACg9NRPmew3qrsboLeXTuOWFiiLZx5Bt8jqKTg92sNzcxykKzymVCxwHRhtgnY47etR34tEt1dOxDryY8AYOrSGJA8j69Ky2lGJoHdF97jktvr4sD3OiHG20B3P5ZWx48ByiYnCSsERjjq3w5GcgGrWshxPiIf3V2mQ/4iFyqEaEXf4j38snHQ4HWtbG4IBByCMgjtUa1PAAY3XVw1Y1HOBMxHp4LqiiiuZdqKx/HvaN45LoG2hk92t1uV1M2XjYuCB4DpI0tncjcfOthWH9rOFTSXzLEp03HDpoHfGQoWQHz6sQ5UeufKmDGSRANip9t7RTsqcuK30uxWPxuAY0XLy/BtGp2HfbpkVLuPaKyjWWUSQMYkMzaChbG+Dt5tjA7msg0b+7cP95jcJMIo5EVGYiGGLUluQg2MsgBYY3GFPQUzdzyye+82GX7+8tbUhVYhYIypMSY+I4MoLDw5Yb77ElGEHRb08ZtpIomleICRVdVkZPPAxucZBOnbzp5OK2wfQJoQ5fkhQ6ZMiKG5eM51BSDp6gGsVbWhuZ7uG4Lh5blRJGsbajbIFMY5p8Kwdc4GSWYAgmrf2K4EmJrl4gHluZZIwy7xxqdCac7qWVQxPU5Gegok5IwiZUn2i4ottPaxi3idbmYRuTgFc4w/wkNuQNyN2Fcy8bDcQWyit42VY2mldtguCo0oAp1N4uuw3x3xU+0Uj3TF7cCR4r2zRF3xpjbW0h22XUzAkdRF8qqOIT6HvTG77LZ2ZmVW1COWVmubgYGT4pG3XOD6CniO6WBuy9Ci4pbauSssOo6/u1ZN9Px7Dt510vG7ZuWBcQtzT9140OsqT8G/iIIPTt8qxMU3+LlPuri2tuHkRRaGACvlznu7iOMaOuDgj4qZs+Gvbe4RNE0syxS3kuFPimAwqE4wqpzJDjuB5tSlOAt7e8Zt4zplmiUnSNLMoPjOBse52FNpxG0jkMYkgSQsEKhkDazuFIG+rcHHzrz61umePhwCSMsk4urmQoymWeNeZuWHhijfQCx2AQAZ04p3hFyZVEcLoskM15eqjahJPI3P5eNShWXLjLqzAgDp5EnJGETK3y3dsspQPAJRqJUFAwwMtt16bmuV4taMysJrdm5XNVtcZPK/7gOfg+fSsJZQI1gsn3k7W1s8ipynUe9uuG5urxSzFycjoAWyNxkHATaaToLjh/DmkPhJ5t1LuAf6goiU48sr2FElGEbLfTcRtmiSRpYWibBRyyFWz00k7Hz6UkXE7ZMhZYF+7ExwyD7s9JDg/CfJulYHhsbxSxRs0sWmxjS3PJZ3dnZ+c8edkmYhD4ugIyMZp2ThAtWu5ooWWOys44YVILa7jTr5hPV9OqIZHTTt0ABJiEYRMrWzcetFltwDE7XLExsmg7aWOvPYkaQR1LCuPaq/MHJaOCGSSW4igHMyN3OzZVWPhwWPyFU3s5CVvLaIRSBLewCqWBG8rnU7Z2DERJ4evjPY1K43xCNuKWqu4VLdJpmY5A5zBY0XPTVpaRsdelGI7pYG7Kb9p6blYbuGFWkikkSRTqUiLGtW1qCpAYN2xnpinbfjUDxRPcG2RpM8sGSNwyFyIyjdG1DScDzbG9Zn2sLT8675T8m2tpI4NSNmS4mKjmhMajGmExkeLLYyADS2knLuIeSj6Y4ltLi2kTflW6vJFcL6E4B89eOooxFGFuy0dp7R2dxrXVFiOf3ddZTDSYXAjBO+SSo7lTT0HG4pZY0gaCZWSQyFJYyVRDpGFGS66tS9hg1jbHhjXVvwyNo3XXM93M7Ag6RmVhvuuuVwo6EhQe1ccctNE3EPd7d41WO2icxIR93I6yTsuB4mKNjC7gR+lElPCNlr772jsoYZW5kDLEuto0MZOd9I0g/ExBA7kVd284dFZTkMoYYwdiPlWK9oOIpNDbpBA5ie5t48rGw1xQ6pdCAgEJlEXUcL4j2JrcL0oJJQABklooopJornmDOMjPauqblgVhhlBHzFMeKRnRd0VWzcCB+CSRPkGJH61Cl9nZD/AJ+fXV/NVaxh73Rc7qtVvcnmrma8RPidR6mqu69p0GyKW+Z2H81E/wCFn/rX8jT8XsqPxSE+gx++au1lBubpXM6pxT7NbHz5ooUvtJKehVfQfzmiK6un+EufoAP2xV/a8Iij6IM9zuf16fSpZYDrtQa9MWYz8obwtU3qVDyVFEl53H/kU/tU2C4uB8cSt81YD9CakS8RUdN/SozcVPkorBLn90eiqGtp5PPr7LviNrHcwSQyhlSRGRs+E4YeR6Z/MUxFwRmlikmmEvJ1GPCBfEylSzEE5OknYYG/TpjocQc+QP0P80xLaFt+WVPdMr/tWOy3sqdsYsJ+c1d0jOB1OPWs+3DZD/nSj/VqP7Gmj7OSN/mK3qW/itCizVymeIqaU+qt7rjsSfi1Hsu/+1VU/tSx+BAPXJ/bFKnsq3nIv0Bqbb+zUa/Fl/XYfpVR9OzxUD9XUP8AqPnmqccanY4Vj6Ko/ipUTXh6ah66B+9aGKFVGFUAfIYpJblV6kVg1wbNYFRvCuF31D+YVXDJdjqiN9QD+hqfDdn8cbIfow/Nc/rTT8VHkv50yeKN2FZLS7ugKjXNZk8nzurQGlqtS9kP4c/Q08l2/nGfpUjTIVxVaVMoptJwfl67fvTlThUBlFFFFCaKKKKEIooooQm3hB7j0OKZeCT8Mn5gfxUqitBxCyWgqueKb+r8iB/FNGxkPX9TVtRWxVIyCmaIOZKrE4UfNgPTepMXD1Hln1qVRWTUcU20mDRIBiloorCqiuWQGuqKEJh7c/hcj13/AHph45v6gfy/uKnUVoOIWCwFVb28p65/9hXK8Nc9h9f4q2orfanRT7BuqgR8KH4jn0qXHAq9ABTlFYLyc1RtNrcgiiiisraQiloooQiiiihC/9k="/>
          <p:cNvSpPr>
            <a:spLocks noChangeAspect="1" noChangeArrowheads="1"/>
          </p:cNvSpPr>
          <p:nvPr/>
        </p:nvSpPr>
        <p:spPr bwMode="auto">
          <a:xfrm>
            <a:off x="23518" y="-112117"/>
            <a:ext cx="684389" cy="217289"/>
          </a:xfrm>
          <a:prstGeom prst="rect">
            <a:avLst/>
          </a:prstGeom>
          <a:noFill/>
          <a:ln w="9525">
            <a:noFill/>
            <a:miter lim="800000"/>
            <a:headEnd/>
            <a:tailEnd/>
          </a:ln>
        </p:spPr>
        <p:txBody>
          <a:bodyPr lIns="31748" tIns="15874" rIns="31748" bIns="15874"/>
          <a:lstStyle/>
          <a:p>
            <a:pPr eaLnBrk="1" hangingPunct="1"/>
            <a:endParaRPr lang="en-US" altLang="en-US">
              <a:latin typeface="Calibri" pitchFamily="34" charset="0"/>
            </a:endParaRPr>
          </a:p>
        </p:txBody>
      </p:sp>
      <p:sp>
        <p:nvSpPr>
          <p:cNvPr id="2068" name="AutoShape 23" descr="data:image/jpeg;base64,/9j/4AAQSkZJRgABAQAAAQABAAD/2wCEAAkGBhQSEBQUExEUFBQWFBUUFxgXFxYcHhoVFRoWHhwXGCEXHScfGBojHh4VHy8hIyctLC0tGSA9NTAqQSYrLCkBCQoKDgwOGg8PGjUkHyQpNS41LCk0NSkyNCw2KSwxMSkpLCwsLC80KTAsKS8pLSwsLCwtKSwuKiwpKTA0LC0pL//AABEIAEkAwgMBIgACEQEDEQH/xAAbAAABBQEBAAAAAAAAAAAAAAAAAQMEBQYCB//EADsQAAIBAwIEAwUHAgQHAAAAAAECAwAEERIhBRMxUSJBcQYUMmGBFSNCkaGx0VLBJENy4RYzNFOCkvH/xAAYAQADAQEAAAAAAAAAAAAAAAAAAQMCBP/EADARAAEDAgQDBwQCAwAAAAAAAAEAAhEDIRIxQVEEgaETQmFxscHwFDKR0YLxIlJy/9oADAMBAAIRAxEAPwD3GiikJoQlopAaWhCKKKKEIopq5ukjUs7KqjzYgD9a6hlDKGU5DAEHuD0pwYlLEJibruiiikmiiiihCKKKKEIoozSZoQlopiO/jaQxh1LqMlQckD546U/TIIzSDgckUUUZpJooopiG/jd2RXVmX4gDnGc9cdD8qYBKRcBYlP0UUUk0UUUUIRWZ4rxFIrwe8r9yYwIyRlQ+fFkd+gz5bd601V3vUcsksEiqdGk4bB1Kyg5wexyP/tXomCSRIjT1C5eJbiaADBm03BzsVxaiGCOSVXUQseZ4caRsAdOO5HQeZpX4wVTmNBII8ZJ8OQv9RXOQPPuKzNzwkhLoQAtCskLhRuCy7yKvfG35fKtRdcVi93MmoMhQ4+eR8OO56Yq9SmAQfuk+w636LlpVnEEfZAncZmTfS3XyS23GUeblAHPLEobbSyE4BGDSfa/3rxCNjIicwDK4YE4GDnb61nuAxG3nhEx0FrTSNW3i5hOjJ8wCNqnW12jcTkwwObdVG/Uhs4Hf6UPoNDjFwBPVKnxT3NbiMEuiOUrheKST8Pld48BoZSGyuPxYAHUYHme1P2vG+VaxOYZDGsaBnGnbYDOCdRHzxVfw66T7JZNa6uTKNORnI1bY/Kp19KPso+If9Oo6jrpG3rVXMbOHDbHCjTqOwh4dfs50z+c/FT/twc7kiNixTmKcrhk7gk13ZcYEkskWhlaPGrVp8+mMHcfOqjiWVtra5TxNAEY4842VQ4/v9Kbu9UMkd4FYmQlJF89L/wDKGPIjCj61IUWOFs8v5D9jqrHiajXXNhBP/J9wegVw3HFBYFHBD8tR4SXfrhMHfbck4A3z0pz7U0yIkiFDJkIcggsBnScdDj9qo+M2vKNrJKNUaM/OIzs0oHj23xqzVisdpqRl5btnUmk6yMb5GCcDbr0rJpsgEAmZy/vmttrVS4tJAIjPYwduQjUJ77cynMSJ3jDFdQx5NpLAZyQDTNlxeV7maMw+FDGuzLsGydR75GDgdMVUzW/KiFzaTMusq3JJDKxcjwgdQ256dvKrDhtyq3t2HYKSYMAkb5TG3fcgVs0mBri0TbxnMfvRSbXqOewOdF9IggtcbHa2RuFYcdgVreXUAcRuw+RCnBHY1SWS2rWkKuUZ5FjTAYa9bkDPXOQTn6Ve8bcC2myQPupOv+k1E4FbxyWkGQp0rE22NmTBHT5j96xTdhpSZ+7TyVa1PHXgATh180zaRiO9wSMLZRgsdvhd/EfyqbFxgumuOF3j8j4QWA81BOSO3TNVHGI+Zczxow1tZaQMjc638P1/vVrwjiUZtkbUFCIFcHbQVGCGB6U6jf8AEPIk29PdKi+HmmDAuevjtquJfaeECIgs3NOFwp67gg/MHbT1qLfcTikWLnQzIfeFVFYEeMEYbI8Onfvvg4qntk0tbM3hEl5JKoOxCMoAJB6Zxn6irr2rkAFtkgf4qE9R0339Kp2TGPa1s3m8+ah9RUqUnudFotG4HwKxl4oOYY0QyOoBbBACg9NRPmew3qrsboLeXTuOWFiiLZx5Bt8jqKTg92sNzcxykKzymVCxwHRhtgnY47etR34tEt1dOxDryY8AYOrSGJA8j69Ky2lGJoHdF97jktvr4sD3OiHG20B3P5ZWx48ByiYnCSsERjjq3w5GcgGrWshxPiIf3V2mQ/4iFyqEaEXf4j38snHQ4HWtbG4IBByCMgjtUa1PAAY3XVw1Y1HOBMxHp4LqiiiuZdqKx/HvaN45LoG2hk92t1uV1M2XjYuCB4DpI0tncjcfOthWH9rOFTSXzLEp03HDpoHfGQoWQHz6sQ5UeufKmDGSRANip9t7RTsqcuK30uxWPxuAY0XLy/BtGp2HfbpkVLuPaKyjWWUSQMYkMzaChbG+Dt5tjA7msg0b+7cP95jcJMIo5EVGYiGGLUluQg2MsgBYY3GFPQUzdzyye+82GX7+8tbUhVYhYIypMSY+I4MoLDw5Yb77ElGEHRb08ZtpIomleICRVdVkZPPAxucZBOnbzp5OK2wfQJoQ5fkhQ6ZMiKG5eM51BSDp6gGsVbWhuZ7uG4Lh5blRJGsbajbIFMY5p8Kwdc4GSWYAgmrf2K4EmJrl4gHluZZIwy7xxqdCac7qWVQxPU5Gegok5IwiZUn2i4ottPaxi3idbmYRuTgFc4w/wkNuQNyN2Fcy8bDcQWyit42VY2mldtguCo0oAp1N4uuw3x3xU+0Uj3TF7cCR4r2zRF3xpjbW0h22XUzAkdRF8qqOIT6HvTG77LZ2ZmVW1COWVmubgYGT4pG3XOD6CniO6WBuy9Ci4pbauSssOo6/u1ZN9Px7Dt510vG7ZuWBcQtzT9140OsqT8G/iIIPTt8qxMU3+LlPuri2tuHkRRaGACvlznu7iOMaOuDgj4qZs+Gvbe4RNE0syxS3kuFPimAwqE4wqpzJDjuB5tSlOAt7e8Zt4zplmiUnSNLMoPjOBse52FNpxG0jkMYkgSQsEKhkDazuFIG+rcHHzrz61umePhwCSMsk4urmQoymWeNeZuWHhijfQCx2AQAZ04p3hFyZVEcLoskM15eqjahJPI3P5eNShWXLjLqzAgDp5EnJGETK3y3dsspQPAJRqJUFAwwMtt16bmuV4taMysJrdm5XNVtcZPK/7gOfg+fSsJZQI1gsn3k7W1s8ipynUe9uuG5urxSzFycjoAWyNxkHATaaToLjh/DmkPhJ5t1LuAf6goiU48sr2FElGEbLfTcRtmiSRpYWibBRyyFWz00k7Hz6UkXE7ZMhZYF+7ExwyD7s9JDg/CfJulYHhsbxSxRs0sWmxjS3PJZ3dnZ+c8edkmYhD4ugIyMZp2ThAtWu5ooWWOys44YVILa7jTr5hPV9OqIZHTTt0ABJiEYRMrWzcetFltwDE7XLExsmg7aWOvPYkaQR1LCuPaq/MHJaOCGSSW4igHMyN3OzZVWPhwWPyFU3s5CVvLaIRSBLewCqWBG8rnU7Z2DERJ4evjPY1K43xCNuKWqu4VLdJpmY5A5zBY0XPTVpaRsdelGI7pYG7Kb9p6blYbuGFWkikkSRTqUiLGtW1qCpAYN2xnpinbfjUDxRPcG2RpM8sGSNwyFyIyjdG1DScDzbG9Zn2sLT8675T8m2tpI4NSNmS4mKjmhMajGmExkeLLYyADS2knLuIeSj6Y4ltLi2kTflW6vJFcL6E4B89eOooxFGFuy0dp7R2dxrXVFiOf3ddZTDSYXAjBO+SSo7lTT0HG4pZY0gaCZWSQyFJYyVRDpGFGS66tS9hg1jbHhjXVvwyNo3XXM93M7Ag6RmVhvuuuVwo6EhQe1ccctNE3EPd7d41WO2icxIR93I6yTsuB4mKNjC7gR+lElPCNlr772jsoYZW5kDLEuto0MZOd9I0g/ExBA7kVd284dFZTkMoYYwdiPlWK9oOIpNDbpBA5ie5t48rGw1xQ6pdCAgEJlEXUcL4j2JrcL0oJJQABklooopJornmDOMjPauqblgVhhlBHzFMeKRnRd0VWzcCB+CSRPkGJH61Cl9nZD/AJ+fXV/NVaxh73Rc7qtVvcnmrma8RPidR6mqu69p0GyKW+Z2H81E/wCFn/rX8jT8XsqPxSE+gx++au1lBubpXM6pxT7NbHz5ooUvtJKehVfQfzmiK6un+EufoAP2xV/a8Iij6IM9zuf16fSpZYDrtQa9MWYz8obwtU3qVDyVFEl53H/kU/tU2C4uB8cSt81YD9CakS8RUdN/SozcVPkorBLn90eiqGtp5PPr7LviNrHcwSQyhlSRGRs+E4YeR6Z/MUxFwRmlikmmEvJ1GPCBfEylSzEE5OknYYG/TpjocQc+QP0P80xLaFt+WVPdMr/tWOy3sqdsYsJ+c1d0jOB1OPWs+3DZD/nSj/VqP7Gmj7OSN/mK3qW/itCizVymeIqaU+qt7rjsSfi1Hsu/+1VU/tSx+BAPXJ/bFKnsq3nIv0Bqbb+zUa/Fl/XYfpVR9OzxUD9XUP8AqPnmqccanY4Vj6Ko/ipUTXh6ah66B+9aGKFVGFUAfIYpJblV6kVg1wbNYFRvCuF31D+YVXDJdjqiN9QD+hqfDdn8cbIfow/Nc/rTT8VHkv50yeKN2FZLS7ugKjXNZk8nzurQGlqtS9kP4c/Q08l2/nGfpUjTIVxVaVMoptJwfl67fvTlThUBlFFFFCaKKKKEIooooQm3hB7j0OKZeCT8Mn5gfxUqitBxCyWgqueKb+r8iB/FNGxkPX9TVtRWxVIyCmaIOZKrE4UfNgPTepMXD1Hln1qVRWTUcU20mDRIBiloorCqiuWQGuqKEJh7c/hcj13/AHph45v6gfy/uKnUVoOIWCwFVb28p65/9hXK8Nc9h9f4q2orfanRT7BuqgR8KH4jn0qXHAq9ABTlFYLyc1RtNrcgiiiisraQiloooQiiiihC/9k="/>
          <p:cNvSpPr>
            <a:spLocks noChangeAspect="1" noChangeArrowheads="1"/>
          </p:cNvSpPr>
          <p:nvPr/>
        </p:nvSpPr>
        <p:spPr bwMode="auto">
          <a:xfrm>
            <a:off x="79963" y="-64492"/>
            <a:ext cx="684389" cy="217289"/>
          </a:xfrm>
          <a:prstGeom prst="rect">
            <a:avLst/>
          </a:prstGeom>
          <a:noFill/>
          <a:ln w="9525">
            <a:noFill/>
            <a:miter lim="800000"/>
            <a:headEnd/>
            <a:tailEnd/>
          </a:ln>
        </p:spPr>
        <p:txBody>
          <a:bodyPr lIns="31748" tIns="15874" rIns="31748" bIns="15874"/>
          <a:lstStyle/>
          <a:p>
            <a:pPr eaLnBrk="1" hangingPunct="1"/>
            <a:endParaRPr lang="en-US" altLang="en-US">
              <a:latin typeface="Calibri" pitchFamily="34" charset="0"/>
            </a:endParaRPr>
          </a:p>
        </p:txBody>
      </p:sp>
      <p:sp>
        <p:nvSpPr>
          <p:cNvPr id="2069" name="AutoShape 25" descr="data:image/jpeg;base64,/9j/4AAQSkZJRgABAQAAAQABAAD/2wCEAAkGBhQSEBQUExEUFBQWFBUUFxgXFxYcHhoVFRoWHhwXGCEXHScfGBojHh4VHy8hIyctLC0tGSA9NTAqQSYrLCkBCQoKDgwOGg8PGjUkHyQpNS41LCk0NSkyNCw2KSwxMSkpLCwsLC80KTAsKS8pLSwsLCwtKSwuKiwpKTA0LC0pL//AABEIAEkAwgMBIgACEQEDEQH/xAAbAAABBQEBAAAAAAAAAAAAAAAAAQMEBQYCB//EADsQAAIBAwIEAwUHAgQHAAAAAAECAwAEERIhBRMxUSJBcQYUMmGBFSNCkaGx0VLBJENy4RYzNFOCkvH/xAAYAQADAQEAAAAAAAAAAAAAAAAAAQMCBP/EADARAAEDAgQDBwQCAwAAAAAAAAEAAhEDIRIxQVEEgaETQmFxscHwFDKR0YLxIlJy/9oADAMBAAIRAxEAPwD3GiikJoQlopAaWhCKKKKEIopq5ukjUs7KqjzYgD9a6hlDKGU5DAEHuD0pwYlLEJibruiiikmiiiihCKKKKEIoozSZoQlopiO/jaQxh1LqMlQckD546U/TIIzSDgckUUUZpJooopiG/jd2RXVmX4gDnGc9cdD8qYBKRcBYlP0UUUk0UUUUIRWZ4rxFIrwe8r9yYwIyRlQ+fFkd+gz5bd601V3vUcsksEiqdGk4bB1Kyg5wexyP/tXomCSRIjT1C5eJbiaADBm03BzsVxaiGCOSVXUQseZ4caRsAdOO5HQeZpX4wVTmNBII8ZJ8OQv9RXOQPPuKzNzwkhLoQAtCskLhRuCy7yKvfG35fKtRdcVi93MmoMhQ4+eR8OO56Yq9SmAQfuk+w636LlpVnEEfZAncZmTfS3XyS23GUeblAHPLEobbSyE4BGDSfa/3rxCNjIicwDK4YE4GDnb61nuAxG3nhEx0FrTSNW3i5hOjJ8wCNqnW12jcTkwwObdVG/Uhs4Hf6UPoNDjFwBPVKnxT3NbiMEuiOUrheKST8Pld48BoZSGyuPxYAHUYHme1P2vG+VaxOYZDGsaBnGnbYDOCdRHzxVfw66T7JZNa6uTKNORnI1bY/Kp19KPso+If9Oo6jrpG3rVXMbOHDbHCjTqOwh4dfs50z+c/FT/twc7kiNixTmKcrhk7gk13ZcYEkskWhlaPGrVp8+mMHcfOqjiWVtra5TxNAEY4842VQ4/v9Kbu9UMkd4FYmQlJF89L/wDKGPIjCj61IUWOFs8v5D9jqrHiajXXNhBP/J9wegVw3HFBYFHBD8tR4SXfrhMHfbck4A3z0pz7U0yIkiFDJkIcggsBnScdDj9qo+M2vKNrJKNUaM/OIzs0oHj23xqzVisdpqRl5btnUmk6yMb5GCcDbr0rJpsgEAmZy/vmttrVS4tJAIjPYwduQjUJ77cynMSJ3jDFdQx5NpLAZyQDTNlxeV7maMw+FDGuzLsGydR75GDgdMVUzW/KiFzaTMusq3JJDKxcjwgdQ256dvKrDhtyq3t2HYKSYMAkb5TG3fcgVs0mBri0TbxnMfvRSbXqOewOdF9IggtcbHa2RuFYcdgVreXUAcRuw+RCnBHY1SWS2rWkKuUZ5FjTAYa9bkDPXOQTn6Ve8bcC2myQPupOv+k1E4FbxyWkGQp0rE22NmTBHT5j96xTdhpSZ+7TyVa1PHXgATh180zaRiO9wSMLZRgsdvhd/EfyqbFxgumuOF3j8j4QWA81BOSO3TNVHGI+Zczxow1tZaQMjc638P1/vVrwjiUZtkbUFCIFcHbQVGCGB6U6jf8AEPIk29PdKi+HmmDAuevjtquJfaeECIgs3NOFwp67gg/MHbT1qLfcTikWLnQzIfeFVFYEeMEYbI8Onfvvg4qntk0tbM3hEl5JKoOxCMoAJB6Zxn6irr2rkAFtkgf4qE9R0339Kp2TGPa1s3m8+ah9RUqUnudFotG4HwKxl4oOYY0QyOoBbBACg9NRPmew3qrsboLeXTuOWFiiLZx5Bt8jqKTg92sNzcxykKzymVCxwHRhtgnY47etR34tEt1dOxDryY8AYOrSGJA8j69Ky2lGJoHdF97jktvr4sD3OiHG20B3P5ZWx48ByiYnCSsERjjq3w5GcgGrWshxPiIf3V2mQ/4iFyqEaEXf4j38snHQ4HWtbG4IBByCMgjtUa1PAAY3XVw1Y1HOBMxHp4LqiiiuZdqKx/HvaN45LoG2hk92t1uV1M2XjYuCB4DpI0tncjcfOthWH9rOFTSXzLEp03HDpoHfGQoWQHz6sQ5UeufKmDGSRANip9t7RTsqcuK30uxWPxuAY0XLy/BtGp2HfbpkVLuPaKyjWWUSQMYkMzaChbG+Dt5tjA7msg0b+7cP95jcJMIo5EVGYiGGLUluQg2MsgBYY3GFPQUzdzyye+82GX7+8tbUhVYhYIypMSY+I4MoLDw5Yb77ElGEHRb08ZtpIomleICRVdVkZPPAxucZBOnbzp5OK2wfQJoQ5fkhQ6ZMiKG5eM51BSDp6gGsVbWhuZ7uG4Lh5blRJGsbajbIFMY5p8Kwdc4GSWYAgmrf2K4EmJrl4gHluZZIwy7xxqdCac7qWVQxPU5Gegok5IwiZUn2i4ottPaxi3idbmYRuTgFc4w/wkNuQNyN2Fcy8bDcQWyit42VY2mldtguCo0oAp1N4uuw3x3xU+0Uj3TF7cCR4r2zRF3xpjbW0h22XUzAkdRF8qqOIT6HvTG77LZ2ZmVW1COWVmubgYGT4pG3XOD6CniO6WBuy9Ci4pbauSssOo6/u1ZN9Px7Dt510vG7ZuWBcQtzT9140OsqT8G/iIIPTt8qxMU3+LlPuri2tuHkRRaGACvlznu7iOMaOuDgj4qZs+Gvbe4RNE0syxS3kuFPimAwqE4wqpzJDjuB5tSlOAt7e8Zt4zplmiUnSNLMoPjOBse52FNpxG0jkMYkgSQsEKhkDazuFIG+rcHHzrz61umePhwCSMsk4urmQoymWeNeZuWHhijfQCx2AQAZ04p3hFyZVEcLoskM15eqjahJPI3P5eNShWXLjLqzAgDp5EnJGETK3y3dsspQPAJRqJUFAwwMtt16bmuV4taMysJrdm5XNVtcZPK/7gOfg+fSsJZQI1gsn3k7W1s8ipynUe9uuG5urxSzFycjoAWyNxkHATaaToLjh/DmkPhJ5t1LuAf6goiU48sr2FElGEbLfTcRtmiSRpYWibBRyyFWz00k7Hz6UkXE7ZMhZYF+7ExwyD7s9JDg/CfJulYHhsbxSxRs0sWmxjS3PJZ3dnZ+c8edkmYhD4ugIyMZp2ThAtWu5ooWWOys44YVILa7jTr5hPV9OqIZHTTt0ABJiEYRMrWzcetFltwDE7XLExsmg7aWOvPYkaQR1LCuPaq/MHJaOCGSSW4igHMyN3OzZVWPhwWPyFU3s5CVvLaIRSBLewCqWBG8rnU7Z2DERJ4evjPY1K43xCNuKWqu4VLdJpmY5A5zBY0XPTVpaRsdelGI7pYG7Kb9p6blYbuGFWkikkSRTqUiLGtW1qCpAYN2xnpinbfjUDxRPcG2RpM8sGSNwyFyIyjdG1DScDzbG9Zn2sLT8675T8m2tpI4NSNmS4mKjmhMajGmExkeLLYyADS2knLuIeSj6Y4ltLi2kTflW6vJFcL6E4B89eOooxFGFuy0dp7R2dxrXVFiOf3ddZTDSYXAjBO+SSo7lTT0HG4pZY0gaCZWSQyFJYyVRDpGFGS66tS9hg1jbHhjXVvwyNo3XXM93M7Ag6RmVhvuuuVwo6EhQe1ccctNE3EPd7d41WO2icxIR93I6yTsuB4mKNjC7gR+lElPCNlr772jsoYZW5kDLEuto0MZOd9I0g/ExBA7kVd284dFZTkMoYYwdiPlWK9oOIpNDbpBA5ie5t48rGw1xQ6pdCAgEJlEXUcL4j2JrcL0oJJQABklooopJornmDOMjPauqblgVhhlBHzFMeKRnRd0VWzcCB+CSRPkGJH61Cl9nZD/AJ+fXV/NVaxh73Rc7qtVvcnmrma8RPidR6mqu69p0GyKW+Z2H81E/wCFn/rX8jT8XsqPxSE+gx++au1lBubpXM6pxT7NbHz5ooUvtJKehVfQfzmiK6un+EufoAP2xV/a8Iij6IM9zuf16fSpZYDrtQa9MWYz8obwtU3qVDyVFEl53H/kU/tU2C4uB8cSt81YD9CakS8RUdN/SozcVPkorBLn90eiqGtp5PPr7LviNrHcwSQyhlSRGRs+E4YeR6Z/MUxFwRmlikmmEvJ1GPCBfEylSzEE5OknYYG/TpjocQc+QP0P80xLaFt+WVPdMr/tWOy3sqdsYsJ+c1d0jOB1OPWs+3DZD/nSj/VqP7Gmj7OSN/mK3qW/itCizVymeIqaU+qt7rjsSfi1Hsu/+1VU/tSx+BAPXJ/bFKnsq3nIv0Bqbb+zUa/Fl/XYfpVR9OzxUD9XUP8AqPnmqccanY4Vj6Ko/ipUTXh6ah66B+9aGKFVGFUAfIYpJblV6kVg1wbNYFRvCuF31D+YVXDJdjqiN9QD+hqfDdn8cbIfow/Nc/rTT8VHkv50yeKN2FZLS7ugKjXNZk8nzurQGlqtS9kP4c/Q08l2/nGfpUjTIVxVaVMoptJwfl67fvTlThUBlFFFFCaKKKKEIooooQm3hB7j0OKZeCT8Mn5gfxUqitBxCyWgqueKb+r8iB/FNGxkPX9TVtRWxVIyCmaIOZKrE4UfNgPTepMXD1Hln1qVRWTUcU20mDRIBiloorCqiuWQGuqKEJh7c/hcj13/AHph45v6gfy/uKnUVoOIWCwFVb28p65/9hXK8Nc9h9f4q2orfanRT7BuqgR8KH4jn0qXHAq9ABTlFYLyc1RtNrcgiiiisraQiloooQiiiihC/9k="/>
          <p:cNvSpPr>
            <a:spLocks noChangeAspect="1" noChangeArrowheads="1"/>
          </p:cNvSpPr>
          <p:nvPr/>
        </p:nvSpPr>
        <p:spPr bwMode="auto">
          <a:xfrm>
            <a:off x="136407" y="-16867"/>
            <a:ext cx="684389" cy="217289"/>
          </a:xfrm>
          <a:prstGeom prst="rect">
            <a:avLst/>
          </a:prstGeom>
          <a:noFill/>
          <a:ln w="9525">
            <a:noFill/>
            <a:miter lim="800000"/>
            <a:headEnd/>
            <a:tailEnd/>
          </a:ln>
        </p:spPr>
        <p:txBody>
          <a:bodyPr lIns="31748" tIns="15874" rIns="31748" bIns="15874"/>
          <a:lstStyle/>
          <a:p>
            <a:pPr eaLnBrk="1" hangingPunct="1"/>
            <a:endParaRPr lang="en-US" altLang="en-US">
              <a:latin typeface="Calibri" pitchFamily="34" charset="0"/>
            </a:endParaRPr>
          </a:p>
        </p:txBody>
      </p:sp>
      <p:sp>
        <p:nvSpPr>
          <p:cNvPr id="2070" name="TextBox 1"/>
          <p:cNvSpPr txBox="1">
            <a:spLocks noChangeArrowheads="1"/>
          </p:cNvSpPr>
          <p:nvPr/>
        </p:nvSpPr>
        <p:spPr bwMode="auto">
          <a:xfrm>
            <a:off x="366889" y="1632645"/>
            <a:ext cx="3356681" cy="1386275"/>
          </a:xfrm>
          <a:prstGeom prst="rect">
            <a:avLst/>
          </a:prstGeom>
          <a:noFill/>
          <a:ln w="9525">
            <a:noFill/>
            <a:miter lim="800000"/>
            <a:headEnd/>
            <a:tailEnd/>
          </a:ln>
        </p:spPr>
        <p:txBody>
          <a:bodyPr lIns="31748" tIns="15874" rIns="31748" bIns="15874">
            <a:spAutoFit/>
          </a:bodyPr>
          <a:lstStyle/>
          <a:p>
            <a:r>
              <a:rPr lang="en-US" sz="800" dirty="0"/>
              <a:t>A poly(carbonate urethane) coating composed of </a:t>
            </a:r>
            <a:r>
              <a:rPr lang="en-US" sz="800" dirty="0" err="1"/>
              <a:t>Idrocap</a:t>
            </a:r>
            <a:r>
              <a:rPr lang="en-US" sz="800" dirty="0"/>
              <a:t> 993PF and Titanium dioxide doped with Erbium and Ytterbium was prepared via </a:t>
            </a:r>
            <a:r>
              <a:rPr lang="en-US" sz="800" dirty="0" err="1"/>
              <a:t>sonication</a:t>
            </a:r>
            <a:r>
              <a:rPr lang="en-US" sz="800" dirty="0"/>
              <a:t>. This was done to evaluate its possible use as a coating for stone surfaces in cultural heritage preservation and rehabilitation. Limestone and marble samples were used for testing as stones typical of heritage sites. The coating was tested for its </a:t>
            </a:r>
            <a:r>
              <a:rPr lang="en-US" sz="800" dirty="0" err="1"/>
              <a:t>photocatalytic</a:t>
            </a:r>
            <a:r>
              <a:rPr lang="en-US" sz="800" dirty="0"/>
              <a:t> properties using rose </a:t>
            </a:r>
            <a:r>
              <a:rPr lang="en-US" sz="800" dirty="0" err="1"/>
              <a:t>bengal</a:t>
            </a:r>
            <a:r>
              <a:rPr lang="en-US" sz="800" dirty="0"/>
              <a:t> degradation in response to simulated and natural sunlight. Rock surfaces were monitored for changes in morphology and color after treatment to determine if the coating would be suitable for preserving the aesthetic quality of heritage sites. The properties assessed indicate that the coating tested could be suitable for use in the preservation of stone structure heritage  sites.</a:t>
            </a:r>
          </a:p>
        </p:txBody>
      </p:sp>
      <p:sp>
        <p:nvSpPr>
          <p:cNvPr id="2071" name="TextBox 1"/>
          <p:cNvSpPr txBox="1">
            <a:spLocks noChangeArrowheads="1"/>
          </p:cNvSpPr>
          <p:nvPr/>
        </p:nvSpPr>
        <p:spPr bwMode="auto">
          <a:xfrm>
            <a:off x="366889" y="3604122"/>
            <a:ext cx="3356681" cy="1755607"/>
          </a:xfrm>
          <a:prstGeom prst="rect">
            <a:avLst/>
          </a:prstGeom>
          <a:noFill/>
          <a:ln w="9525">
            <a:noFill/>
            <a:miter lim="800000"/>
            <a:headEnd/>
            <a:tailEnd/>
          </a:ln>
        </p:spPr>
        <p:txBody>
          <a:bodyPr lIns="31748" tIns="15874" rIns="31748" bIns="15874">
            <a:spAutoFit/>
          </a:bodyPr>
          <a:lstStyle/>
          <a:p>
            <a:r>
              <a:rPr lang="en-US" sz="800" dirty="0"/>
              <a:t>Stone heritage sites are under constant assault from a variety of assailants including weathering, pollution, and climate change. With so many factors to account for, efforts to preserve and rehabilitate these structures are met with complex challenges. Protective and self-cleaning coatings offer a possible solution to some of the problems faced in the field of cultural heritage preservation but these coatings must fulfill certain criteria. A coating cannot impact the aesthetic quality of a structure, it must be easy to apply to the stone surfaces, the coating should protect the structure from new contaminants while having no harmful byproducts, it should repel water while at the same time allow water trapped below the surface to escape to minimize damage from </a:t>
            </a:r>
            <a:r>
              <a:rPr lang="en-US" sz="800" dirty="0" err="1"/>
              <a:t>spalling</a:t>
            </a:r>
            <a:r>
              <a:rPr lang="en-US" sz="800" dirty="0"/>
              <a:t>, and finally it should be durable and long lasting to maximize time between reapplications. The goal of this research was to test possible coatings for use on stone structure heritage sites to see if they met most or all of these criteria. </a:t>
            </a:r>
          </a:p>
        </p:txBody>
      </p:sp>
      <p:sp>
        <p:nvSpPr>
          <p:cNvPr id="2072" name="TextBox 14"/>
          <p:cNvSpPr txBox="1">
            <a:spLocks noChangeArrowheads="1"/>
          </p:cNvSpPr>
          <p:nvPr/>
        </p:nvSpPr>
        <p:spPr bwMode="auto">
          <a:xfrm>
            <a:off x="436268" y="5479852"/>
            <a:ext cx="1063877" cy="309057"/>
          </a:xfrm>
          <a:prstGeom prst="rect">
            <a:avLst/>
          </a:prstGeom>
          <a:noFill/>
          <a:ln w="9525">
            <a:noFill/>
            <a:miter lim="800000"/>
            <a:headEnd/>
            <a:tailEnd/>
          </a:ln>
        </p:spPr>
        <p:txBody>
          <a:bodyPr wrap="none" lIns="31748" tIns="15874" rIns="31748" bIns="15874">
            <a:spAutoFit/>
          </a:bodyPr>
          <a:lstStyle/>
          <a:p>
            <a:pPr eaLnBrk="1" hangingPunct="1"/>
            <a:r>
              <a:rPr lang="en-US" altLang="en-US" b="1">
                <a:solidFill>
                  <a:srgbClr val="0B380A"/>
                </a:solidFill>
                <a:latin typeface="Calibri" pitchFamily="34" charset="0"/>
              </a:rPr>
              <a:t>Objectives</a:t>
            </a:r>
          </a:p>
        </p:txBody>
      </p:sp>
      <p:sp>
        <p:nvSpPr>
          <p:cNvPr id="2073" name="TextBox 1"/>
          <p:cNvSpPr txBox="1">
            <a:spLocks noChangeArrowheads="1"/>
          </p:cNvSpPr>
          <p:nvPr/>
        </p:nvSpPr>
        <p:spPr bwMode="auto">
          <a:xfrm>
            <a:off x="436269" y="5760641"/>
            <a:ext cx="3287301" cy="524501"/>
          </a:xfrm>
          <a:prstGeom prst="rect">
            <a:avLst/>
          </a:prstGeom>
          <a:noFill/>
          <a:ln w="9525">
            <a:noFill/>
            <a:miter lim="800000"/>
            <a:headEnd/>
            <a:tailEnd/>
          </a:ln>
        </p:spPr>
        <p:txBody>
          <a:bodyPr lIns="31748" tIns="15874" rIns="31748" bIns="15874">
            <a:spAutoFit/>
          </a:bodyPr>
          <a:lstStyle/>
          <a:p>
            <a:pPr>
              <a:buFont typeface="Wingdings" pitchFamily="2" charset="2"/>
              <a:buChar char="Ø"/>
            </a:pPr>
            <a:r>
              <a:rPr lang="en-US" sz="800" dirty="0"/>
              <a:t>Recreate previous research in </a:t>
            </a:r>
            <a:r>
              <a:rPr lang="en-US" sz="800" dirty="0" err="1"/>
              <a:t>titania</a:t>
            </a:r>
            <a:r>
              <a:rPr lang="en-US" sz="800" dirty="0"/>
              <a:t> coatings, create new coatings, and test the results on actual rock samples</a:t>
            </a:r>
          </a:p>
          <a:p>
            <a:pPr>
              <a:buFont typeface="Wingdings" pitchFamily="2" charset="2"/>
              <a:buChar char="Ø"/>
            </a:pPr>
            <a:r>
              <a:rPr lang="en-US" sz="800" dirty="0"/>
              <a:t> Address concerns about coating use on American heritage sites</a:t>
            </a:r>
          </a:p>
          <a:p>
            <a:pPr>
              <a:buFont typeface="Wingdings" pitchFamily="2" charset="2"/>
              <a:buChar char="Ø"/>
            </a:pPr>
            <a:r>
              <a:rPr lang="en-US" sz="800" dirty="0"/>
              <a:t> Evaluate coatings for practical use on stone structure heritage sites</a:t>
            </a:r>
          </a:p>
        </p:txBody>
      </p:sp>
      <p:pic>
        <p:nvPicPr>
          <p:cNvPr id="2074" name="Picture 28"/>
          <p:cNvPicPr>
            <a:picLocks noChangeAspect="1" noChangeArrowheads="1"/>
          </p:cNvPicPr>
          <p:nvPr/>
        </p:nvPicPr>
        <p:blipFill>
          <a:blip r:embed="rId8" cstate="print"/>
          <a:srcRect l="20604" t="20120" r="41484" b="6522"/>
          <a:stretch>
            <a:fillRect/>
          </a:stretch>
        </p:blipFill>
        <p:spPr bwMode="auto">
          <a:xfrm>
            <a:off x="7112000" y="1632645"/>
            <a:ext cx="1043634" cy="826988"/>
          </a:xfrm>
          <a:prstGeom prst="rect">
            <a:avLst/>
          </a:prstGeom>
          <a:noFill/>
          <a:ln w="9525">
            <a:noFill/>
            <a:miter lim="800000"/>
            <a:headEnd/>
            <a:tailEnd/>
          </a:ln>
        </p:spPr>
      </p:pic>
      <p:sp>
        <p:nvSpPr>
          <p:cNvPr id="2075" name="TextBox 1"/>
          <p:cNvSpPr txBox="1">
            <a:spLocks noChangeArrowheads="1"/>
          </p:cNvSpPr>
          <p:nvPr/>
        </p:nvSpPr>
        <p:spPr bwMode="auto">
          <a:xfrm>
            <a:off x="3880556" y="1681262"/>
            <a:ext cx="3231444" cy="770722"/>
          </a:xfrm>
          <a:prstGeom prst="rect">
            <a:avLst/>
          </a:prstGeom>
          <a:noFill/>
          <a:ln w="9525">
            <a:noFill/>
            <a:miter lim="800000"/>
            <a:headEnd/>
            <a:tailEnd/>
          </a:ln>
        </p:spPr>
        <p:txBody>
          <a:bodyPr lIns="31748" tIns="15874" rIns="31748" bIns="15874">
            <a:spAutoFit/>
          </a:bodyPr>
          <a:lstStyle/>
          <a:p>
            <a:r>
              <a:rPr lang="en-US" sz="800" dirty="0"/>
              <a:t>The </a:t>
            </a:r>
            <a:r>
              <a:rPr lang="en-US" sz="800" dirty="0" err="1"/>
              <a:t>photocatalyst</a:t>
            </a:r>
            <a:r>
              <a:rPr lang="en-US" sz="800" dirty="0"/>
              <a:t> samples (fig. 1) used had been prepared using a modified hydrothermal synthesis method for TiO</a:t>
            </a:r>
            <a:r>
              <a:rPr lang="en-US" sz="800" baseline="-25000" dirty="0"/>
              <a:t>2</a:t>
            </a:r>
            <a:r>
              <a:rPr lang="en-US" sz="800" dirty="0"/>
              <a:t>. The </a:t>
            </a:r>
            <a:r>
              <a:rPr lang="en-US" sz="800" dirty="0" err="1"/>
              <a:t>photocatalysts</a:t>
            </a:r>
            <a:r>
              <a:rPr lang="en-US" sz="800" dirty="0"/>
              <a:t> were synthesized with erbium nitrate and ytterbium nitrate as the sources for the Er</a:t>
            </a:r>
            <a:r>
              <a:rPr lang="en-US" sz="800" baseline="30000" dirty="0"/>
              <a:t>3+</a:t>
            </a:r>
            <a:r>
              <a:rPr lang="en-US" sz="800" dirty="0"/>
              <a:t> and Yb</a:t>
            </a:r>
            <a:r>
              <a:rPr lang="en-US" sz="800" baseline="30000" dirty="0"/>
              <a:t>3+</a:t>
            </a:r>
            <a:r>
              <a:rPr lang="en-US" sz="800" dirty="0"/>
              <a:t> ions.  Three synthesized samples were used differing in their percent of TiO</a:t>
            </a:r>
            <a:r>
              <a:rPr lang="en-US" sz="800" baseline="-25000" dirty="0"/>
              <a:t>2</a:t>
            </a:r>
            <a:r>
              <a:rPr lang="en-US" sz="800" dirty="0"/>
              <a:t>, </a:t>
            </a:r>
            <a:r>
              <a:rPr lang="en-US" sz="800" dirty="0" err="1"/>
              <a:t>Er</a:t>
            </a:r>
            <a:r>
              <a:rPr lang="en-US" sz="800" dirty="0"/>
              <a:t>, and </a:t>
            </a:r>
            <a:r>
              <a:rPr lang="en-US" sz="800" dirty="0" err="1"/>
              <a:t>Yb</a:t>
            </a:r>
            <a:r>
              <a:rPr lang="en-US" sz="800" dirty="0"/>
              <a:t>. The composition of the samples in molar percent are: 100% TiO</a:t>
            </a:r>
            <a:r>
              <a:rPr lang="en-US" sz="800" baseline="-25000" dirty="0"/>
              <a:t>2</a:t>
            </a:r>
            <a:r>
              <a:rPr lang="en-US" sz="800" dirty="0"/>
              <a:t>, 98% TiO</a:t>
            </a:r>
            <a:r>
              <a:rPr lang="en-US" sz="800" baseline="-25000" dirty="0"/>
              <a:t>2</a:t>
            </a:r>
            <a:r>
              <a:rPr lang="en-US" sz="800" dirty="0"/>
              <a:t> 2% </a:t>
            </a:r>
            <a:r>
              <a:rPr lang="en-US" sz="800" dirty="0" err="1"/>
              <a:t>Er</a:t>
            </a:r>
            <a:r>
              <a:rPr lang="en-US" sz="800" dirty="0"/>
              <a:t> 88%, and TiO</a:t>
            </a:r>
            <a:r>
              <a:rPr lang="en-US" sz="800" baseline="-25000" dirty="0"/>
              <a:t>2 </a:t>
            </a:r>
            <a:r>
              <a:rPr lang="en-US" sz="800" dirty="0"/>
              <a:t>2% </a:t>
            </a:r>
            <a:r>
              <a:rPr lang="en-US" sz="800" dirty="0" err="1"/>
              <a:t>Er</a:t>
            </a:r>
            <a:r>
              <a:rPr lang="en-US" sz="800" dirty="0"/>
              <a:t> 10% </a:t>
            </a:r>
            <a:r>
              <a:rPr lang="en-US" sz="800" dirty="0" err="1"/>
              <a:t>Yb</a:t>
            </a:r>
            <a:r>
              <a:rPr lang="en-US" sz="800" dirty="0"/>
              <a:t>, 83%.</a:t>
            </a:r>
          </a:p>
        </p:txBody>
      </p:sp>
      <p:sp>
        <p:nvSpPr>
          <p:cNvPr id="2076" name="TextBox 1"/>
          <p:cNvSpPr txBox="1">
            <a:spLocks noChangeArrowheads="1"/>
          </p:cNvSpPr>
          <p:nvPr/>
        </p:nvSpPr>
        <p:spPr bwMode="auto">
          <a:xfrm>
            <a:off x="7381875" y="2459633"/>
            <a:ext cx="509176" cy="124391"/>
          </a:xfrm>
          <a:prstGeom prst="rect">
            <a:avLst/>
          </a:prstGeom>
          <a:noFill/>
          <a:ln w="9525">
            <a:noFill/>
            <a:miter lim="800000"/>
            <a:headEnd/>
            <a:tailEnd/>
          </a:ln>
        </p:spPr>
        <p:txBody>
          <a:bodyPr lIns="31748" tIns="15874" rIns="31748" bIns="15874">
            <a:spAutoFit/>
          </a:bodyPr>
          <a:lstStyle/>
          <a:p>
            <a:r>
              <a:rPr lang="en-US" sz="600" b="1" dirty="0"/>
              <a:t>figure 1</a:t>
            </a:r>
          </a:p>
        </p:txBody>
      </p:sp>
      <p:sp>
        <p:nvSpPr>
          <p:cNvPr id="2077" name="TextBox 1"/>
          <p:cNvSpPr txBox="1">
            <a:spLocks noChangeArrowheads="1"/>
          </p:cNvSpPr>
          <p:nvPr/>
        </p:nvSpPr>
        <p:spPr bwMode="auto">
          <a:xfrm>
            <a:off x="3880556" y="2740918"/>
            <a:ext cx="4330935" cy="2371160"/>
          </a:xfrm>
          <a:prstGeom prst="rect">
            <a:avLst/>
          </a:prstGeom>
          <a:noFill/>
          <a:ln w="9525">
            <a:noFill/>
            <a:miter lim="800000"/>
            <a:headEnd/>
            <a:tailEnd/>
          </a:ln>
        </p:spPr>
        <p:txBody>
          <a:bodyPr lIns="31748" tIns="15874" rIns="31748" bIns="15874">
            <a:spAutoFit/>
          </a:bodyPr>
          <a:lstStyle/>
          <a:p>
            <a:r>
              <a:rPr lang="en-US" sz="800" dirty="0"/>
              <a:t>The coating was prepared using a commercial poly(carbonate urethane), </a:t>
            </a:r>
            <a:r>
              <a:rPr lang="en-US" sz="800" dirty="0" err="1"/>
              <a:t>Idrocap</a:t>
            </a:r>
            <a:r>
              <a:rPr lang="en-US" sz="800" dirty="0"/>
              <a:t> 993PF, and cold mixing it with 1% of the </a:t>
            </a:r>
            <a:r>
              <a:rPr lang="en-US" sz="800" dirty="0" err="1"/>
              <a:t>photocatalyst</a:t>
            </a:r>
            <a:r>
              <a:rPr lang="en-US" sz="800" dirty="0"/>
              <a:t> samples via </a:t>
            </a:r>
            <a:r>
              <a:rPr lang="en-US" sz="800" dirty="0" err="1"/>
              <a:t>sonication</a:t>
            </a:r>
            <a:r>
              <a:rPr lang="en-US" sz="800" dirty="0"/>
              <a:t>. 25mL of the coating was then brushed evenly onto the surfaces of both travertine limestone samples and white marble samples. The stone samples dried within an hour allowing the aesthetic impact of the coating to be evaluated. </a:t>
            </a:r>
          </a:p>
          <a:p>
            <a:r>
              <a:rPr lang="en-US" sz="800" dirty="0"/>
              <a:t>The coating was transparent and did not change the color of the stone. The only noticeable difference was a slight sheen which could be seen only when the stone was hit by light at certain angles. The TiO</a:t>
            </a:r>
            <a:r>
              <a:rPr lang="en-US" sz="800" baseline="-25000" dirty="0"/>
              <a:t>2 </a:t>
            </a:r>
            <a:r>
              <a:rPr lang="en-US" sz="800" dirty="0"/>
              <a:t>particles could be seen using a magnifying glass but, due to the natural grained appearance of stone, had negligible impact of the aesthetic quality of the stone surface.</a:t>
            </a:r>
          </a:p>
          <a:p>
            <a:r>
              <a:rPr lang="en-US" sz="800" dirty="0"/>
              <a:t>Once the coating had dried some of the samples were treated with rose </a:t>
            </a:r>
            <a:r>
              <a:rPr lang="en-US" sz="800" dirty="0" err="1"/>
              <a:t>bengal</a:t>
            </a:r>
            <a:r>
              <a:rPr lang="en-US" sz="800" dirty="0"/>
              <a:t> dye representative of contaminants in the environment. Both limestone and marble samples were set up using the following coatings: </a:t>
            </a:r>
            <a:r>
              <a:rPr lang="en-US" sz="800" dirty="0" err="1"/>
              <a:t>Idrocap</a:t>
            </a:r>
            <a:r>
              <a:rPr lang="en-US" sz="800" dirty="0"/>
              <a:t> 993PF only, </a:t>
            </a:r>
            <a:r>
              <a:rPr lang="en-US" sz="800" dirty="0" err="1"/>
              <a:t>Idrocap</a:t>
            </a:r>
            <a:r>
              <a:rPr lang="en-US" sz="800" dirty="0"/>
              <a:t> plus 1% of pure TiO</a:t>
            </a:r>
            <a:r>
              <a:rPr lang="en-US" sz="800" baseline="-25000" dirty="0"/>
              <a:t>2 </a:t>
            </a:r>
            <a:r>
              <a:rPr lang="en-US" sz="800" dirty="0"/>
              <a:t>, </a:t>
            </a:r>
            <a:r>
              <a:rPr lang="en-US" sz="800" dirty="0" err="1"/>
              <a:t>Idrocap</a:t>
            </a:r>
            <a:r>
              <a:rPr lang="en-US" sz="800" dirty="0"/>
              <a:t> plus 1% of 98% TiO</a:t>
            </a:r>
            <a:r>
              <a:rPr lang="en-US" sz="800" baseline="-25000" dirty="0"/>
              <a:t>2</a:t>
            </a:r>
            <a:r>
              <a:rPr lang="en-US" sz="800" dirty="0"/>
              <a:t> 2% </a:t>
            </a:r>
            <a:r>
              <a:rPr lang="en-US" sz="800" dirty="0" err="1"/>
              <a:t>Er</a:t>
            </a:r>
            <a:r>
              <a:rPr lang="en-US" sz="800" dirty="0"/>
              <a:t> 88% (labeled 0%), and </a:t>
            </a:r>
            <a:r>
              <a:rPr lang="en-US" sz="800" dirty="0" err="1"/>
              <a:t>Idrocap</a:t>
            </a:r>
            <a:r>
              <a:rPr lang="en-US" sz="800" dirty="0"/>
              <a:t> plus 1% of TiO</a:t>
            </a:r>
            <a:r>
              <a:rPr lang="en-US" sz="800" baseline="-25000" dirty="0"/>
              <a:t>2 </a:t>
            </a:r>
            <a:r>
              <a:rPr lang="en-US" sz="800" dirty="0"/>
              <a:t>2% </a:t>
            </a:r>
            <a:r>
              <a:rPr lang="en-US" sz="800" dirty="0" err="1"/>
              <a:t>Er</a:t>
            </a:r>
            <a:r>
              <a:rPr lang="en-US" sz="800" dirty="0"/>
              <a:t> 10% </a:t>
            </a:r>
            <a:r>
              <a:rPr lang="en-US" sz="800" dirty="0" err="1"/>
              <a:t>Yb</a:t>
            </a:r>
            <a:r>
              <a:rPr lang="en-US" sz="800" dirty="0"/>
              <a:t>, 83% (labeled 10%). Once treated with the dye half of the samples were exposed to simulated sunlight in low humidity for 20 hours while the other half were exposed to natural sunlight outdoors for 6 hours with an average humidity of 60%. Before and after exposure pictures were taken of all the samples. The  degradation of the dye for the simulated sunlight (</a:t>
            </a:r>
            <a:r>
              <a:rPr lang="en-US" sz="800" dirty="0" err="1"/>
              <a:t>sunbox</a:t>
            </a:r>
            <a:r>
              <a:rPr lang="en-US" sz="800" dirty="0"/>
              <a:t>) samples were analyzed using the NIH program Image J. </a:t>
            </a:r>
          </a:p>
          <a:p>
            <a:r>
              <a:rPr lang="en-US" sz="800" dirty="0"/>
              <a:t>The outdoor samples were only able to be analyzed for the visible differences at this time, although the contrast between the low and high humidity samples are readily apparent as can be seen in figures 2-5.</a:t>
            </a:r>
          </a:p>
        </p:txBody>
      </p:sp>
      <p:pic>
        <p:nvPicPr>
          <p:cNvPr id="33" name="Picture 32" descr="E_S10BL.JPG"/>
          <p:cNvPicPr>
            <a:picLocks noChangeAspect="1"/>
          </p:cNvPicPr>
          <p:nvPr/>
        </p:nvPicPr>
        <p:blipFill>
          <a:blip r:embed="rId9" cstate="print"/>
          <a:srcRect l="4095" t="6142" r="25663"/>
          <a:stretch>
            <a:fillRect/>
          </a:stretch>
        </p:blipFill>
        <p:spPr>
          <a:xfrm>
            <a:off x="4076348" y="5479851"/>
            <a:ext cx="580319" cy="43656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2079" name="TextBox 1"/>
          <p:cNvSpPr txBox="1">
            <a:spLocks noChangeArrowheads="1"/>
          </p:cNvSpPr>
          <p:nvPr/>
        </p:nvSpPr>
        <p:spPr bwMode="auto">
          <a:xfrm>
            <a:off x="8399639" y="1632645"/>
            <a:ext cx="3356681" cy="3971598"/>
          </a:xfrm>
          <a:prstGeom prst="rect">
            <a:avLst/>
          </a:prstGeom>
          <a:noFill/>
          <a:ln w="9525">
            <a:noFill/>
            <a:miter lim="800000"/>
            <a:headEnd/>
            <a:tailEnd/>
          </a:ln>
        </p:spPr>
        <p:txBody>
          <a:bodyPr lIns="31748" tIns="15874" rIns="31748" bIns="15874">
            <a:spAutoFit/>
          </a:bodyPr>
          <a:lstStyle/>
          <a:p>
            <a:r>
              <a:rPr lang="en-US" sz="800" dirty="0"/>
              <a:t>The results showed that the coatings tested have potential for use in heritage preservation endeavors. The main criteria that was evaluated falls into three areas: the aesthetic impact of the coatings on stone samples, the </a:t>
            </a:r>
            <a:r>
              <a:rPr lang="en-US" sz="800" dirty="0" err="1"/>
              <a:t>photocatalytic</a:t>
            </a:r>
            <a:r>
              <a:rPr lang="en-US" sz="800" dirty="0"/>
              <a:t> quality of the doped </a:t>
            </a:r>
            <a:r>
              <a:rPr lang="en-US" sz="800" dirty="0" err="1"/>
              <a:t>Titania</a:t>
            </a:r>
            <a:r>
              <a:rPr lang="en-US" sz="800" dirty="0"/>
              <a:t> in simulated sunlight (figure 6), and the impact of humidity on the reaction of the coatings with regards to dye degradation.</a:t>
            </a:r>
          </a:p>
          <a:p>
            <a:r>
              <a:rPr lang="en-US" sz="800" dirty="0"/>
              <a:t>There is little to no impact on the aesthetic quality of the stone samples making these coatings appropriate for use on cultural heritage sites. </a:t>
            </a:r>
          </a:p>
          <a:p>
            <a:r>
              <a:rPr lang="en-US" sz="800" dirty="0"/>
              <a:t>Furthermore, when referring to the figure 6, it can be seen that the coating with the most impact was the 10% coating (4). The coating is more effective with the less porous marble samples but still makes a difference on the limestone. </a:t>
            </a:r>
          </a:p>
          <a:p>
            <a:endParaRPr lang="en-US" sz="800" dirty="0"/>
          </a:p>
          <a:p>
            <a:endParaRPr lang="en-US" sz="800" dirty="0"/>
          </a:p>
          <a:p>
            <a:endParaRPr lang="en-US" sz="800" dirty="0"/>
          </a:p>
          <a:p>
            <a:endParaRPr lang="en-US" sz="800" dirty="0"/>
          </a:p>
          <a:p>
            <a:endParaRPr lang="en-US" sz="800" dirty="0"/>
          </a:p>
          <a:p>
            <a:endParaRPr lang="en-US" sz="800" dirty="0"/>
          </a:p>
          <a:p>
            <a:endParaRPr lang="en-US" sz="800" dirty="0"/>
          </a:p>
          <a:p>
            <a:endParaRPr lang="en-US" sz="800" dirty="0"/>
          </a:p>
          <a:p>
            <a:r>
              <a:rPr lang="en-US" sz="800" dirty="0" smtClean="0"/>
              <a:t>The </a:t>
            </a:r>
            <a:r>
              <a:rPr lang="en-US" sz="800" dirty="0"/>
              <a:t>visible differences of the reactions in low versus high humidity (when low humidity samples reacted for 20 hours and the high humidity samples reacted for only 6 hours) suggests that higher humidity leads to faster reaction times. This would make the coating beneficial to outdoor heritage sites, especially in high humidity areas such as Florida where the outdoor test were conducted.</a:t>
            </a:r>
          </a:p>
          <a:p>
            <a:r>
              <a:rPr lang="en-US" sz="800" dirty="0"/>
              <a:t>Overall the use of doped </a:t>
            </a:r>
            <a:r>
              <a:rPr lang="en-US" sz="800" dirty="0" err="1"/>
              <a:t>titania</a:t>
            </a:r>
            <a:r>
              <a:rPr lang="en-US" sz="800" dirty="0"/>
              <a:t> coatings show promising initial results. Further testing will be done to determine the specific differences between the coatings including the reaction with UV versus visible and infrared light. Further testing should also be conducted to determine the effects of the coatings on </a:t>
            </a:r>
            <a:r>
              <a:rPr lang="en-US" sz="800" dirty="0" err="1"/>
              <a:t>spalling</a:t>
            </a:r>
            <a:r>
              <a:rPr lang="en-US" sz="800" dirty="0"/>
              <a:t> as well as the long term durability of the material. Outdoor samples will have to be analyzed for quantitative differences in dye degradation.</a:t>
            </a:r>
          </a:p>
        </p:txBody>
      </p:sp>
      <p:sp>
        <p:nvSpPr>
          <p:cNvPr id="2080" name="TextBox 34"/>
          <p:cNvSpPr txBox="1">
            <a:spLocks noChangeArrowheads="1"/>
          </p:cNvSpPr>
          <p:nvPr/>
        </p:nvSpPr>
        <p:spPr bwMode="auto">
          <a:xfrm>
            <a:off x="8399639" y="5677793"/>
            <a:ext cx="3356681" cy="1009249"/>
          </a:xfrm>
          <a:prstGeom prst="rect">
            <a:avLst/>
          </a:prstGeom>
          <a:noFill/>
          <a:ln w="9525">
            <a:noFill/>
            <a:miter lim="800000"/>
            <a:headEnd/>
            <a:tailEnd/>
          </a:ln>
        </p:spPr>
        <p:txBody>
          <a:bodyPr lIns="31748" tIns="15874" rIns="31748" bIns="15874">
            <a:spAutoFit/>
          </a:bodyPr>
          <a:lstStyle/>
          <a:p>
            <a:r>
              <a:rPr lang="en-US" sz="650" dirty="0" smtClean="0"/>
              <a:t>-</a:t>
            </a:r>
            <a:r>
              <a:rPr lang="en-US" sz="650" dirty="0" err="1" smtClean="0"/>
              <a:t>D'Orazio</a:t>
            </a:r>
            <a:r>
              <a:rPr lang="en-US" sz="650" dirty="0"/>
              <a:t>, L., &amp; </a:t>
            </a:r>
            <a:r>
              <a:rPr lang="en-US" sz="650" dirty="0" err="1"/>
              <a:t>Grippo</a:t>
            </a:r>
            <a:r>
              <a:rPr lang="en-US" sz="650" dirty="0"/>
              <a:t>, A. (2014). A water dispersed Titanium   dioxide/poly(carbonate urethane)</a:t>
            </a:r>
            <a:r>
              <a:rPr lang="en-US" sz="650" dirty="0" err="1"/>
              <a:t>nanocomposite</a:t>
            </a:r>
            <a:r>
              <a:rPr lang="en-US" sz="650" dirty="0"/>
              <a:t> for protecting cultural heritage: Preparation and properties. </a:t>
            </a:r>
            <a:r>
              <a:rPr lang="en-US" sz="650" i="1" dirty="0"/>
              <a:t>Progress in </a:t>
            </a:r>
            <a:r>
              <a:rPr lang="en-US" sz="650" i="1" dirty="0" err="1"/>
              <a:t>Oragnic</a:t>
            </a:r>
            <a:r>
              <a:rPr lang="en-US" sz="650" i="1" dirty="0"/>
              <a:t> Coatings</a:t>
            </a:r>
            <a:r>
              <a:rPr lang="en-US" sz="650" dirty="0"/>
              <a:t>, </a:t>
            </a:r>
            <a:r>
              <a:rPr lang="en-US" sz="650" i="1" dirty="0"/>
              <a:t>79</a:t>
            </a:r>
            <a:r>
              <a:rPr lang="en-US" sz="650" dirty="0"/>
              <a:t>, 1-7. </a:t>
            </a:r>
          </a:p>
          <a:p>
            <a:r>
              <a:rPr lang="en-US" sz="650" dirty="0" smtClean="0"/>
              <a:t>-La </a:t>
            </a:r>
            <a:r>
              <a:rPr lang="en-US" sz="650" dirty="0" err="1"/>
              <a:t>Russa</a:t>
            </a:r>
            <a:r>
              <a:rPr lang="en-US" sz="650" dirty="0"/>
              <a:t>, M., </a:t>
            </a:r>
            <a:r>
              <a:rPr lang="en-US" sz="650" dirty="0" err="1"/>
              <a:t>Ruffolo</a:t>
            </a:r>
            <a:r>
              <a:rPr lang="en-US" sz="650" dirty="0"/>
              <a:t>, S., </a:t>
            </a:r>
            <a:r>
              <a:rPr lang="en-US" sz="650" dirty="0" err="1"/>
              <a:t>Rovella</a:t>
            </a:r>
            <a:r>
              <a:rPr lang="en-US" sz="650" dirty="0"/>
              <a:t>, N., </a:t>
            </a:r>
            <a:r>
              <a:rPr lang="en-US" sz="650" dirty="0" err="1"/>
              <a:t>Belfiore</a:t>
            </a:r>
            <a:r>
              <a:rPr lang="en-US" sz="650" dirty="0"/>
              <a:t>, C., Palermo, A., </a:t>
            </a:r>
            <a:r>
              <a:rPr lang="en-US" sz="650" dirty="0" err="1"/>
              <a:t>Guzzi</a:t>
            </a:r>
            <a:r>
              <a:rPr lang="en-US" sz="650" dirty="0"/>
              <a:t>, M., &amp; </a:t>
            </a:r>
            <a:r>
              <a:rPr lang="en-US" sz="650" dirty="0" err="1"/>
              <a:t>Crisci</a:t>
            </a:r>
            <a:r>
              <a:rPr lang="en-US" sz="650" dirty="0"/>
              <a:t>, G. (2012). Multifunctional TiO2 coatings for Cultural Heritage. </a:t>
            </a:r>
            <a:r>
              <a:rPr lang="en-US" sz="650" i="1" dirty="0"/>
              <a:t>Progress in Organic Coatings</a:t>
            </a:r>
            <a:r>
              <a:rPr lang="en-US" sz="650" dirty="0"/>
              <a:t>, </a:t>
            </a:r>
            <a:r>
              <a:rPr lang="en-US" sz="650" i="1" dirty="0"/>
              <a:t>74</a:t>
            </a:r>
            <a:r>
              <a:rPr lang="en-US" sz="650" dirty="0"/>
              <a:t>, 186-191. </a:t>
            </a:r>
          </a:p>
          <a:p>
            <a:r>
              <a:rPr lang="en-US" sz="650" dirty="0" smtClean="0"/>
              <a:t>-Watt</a:t>
            </a:r>
            <a:r>
              <a:rPr lang="en-US" sz="650" dirty="0"/>
              <a:t>, J., </a:t>
            </a:r>
            <a:r>
              <a:rPr lang="en-US" sz="650" dirty="0" err="1"/>
              <a:t>Tidblad</a:t>
            </a:r>
            <a:r>
              <a:rPr lang="en-US" sz="650" dirty="0"/>
              <a:t>, J., </a:t>
            </a:r>
            <a:r>
              <a:rPr lang="en-US" sz="650" dirty="0" err="1"/>
              <a:t>Kucera</a:t>
            </a:r>
            <a:r>
              <a:rPr lang="en-US" sz="650" dirty="0"/>
              <a:t>, V., &amp; Hamilton, R. (2009). </a:t>
            </a:r>
            <a:r>
              <a:rPr lang="en-US" sz="650" i="1" dirty="0"/>
              <a:t>The Effects of Air Pollution on Cultural Heritage</a:t>
            </a:r>
            <a:r>
              <a:rPr lang="en-US" sz="650" dirty="0"/>
              <a:t>. New York: Springer Science. </a:t>
            </a:r>
          </a:p>
          <a:p>
            <a:endParaRPr lang="en-US" dirty="0"/>
          </a:p>
        </p:txBody>
      </p:sp>
      <p:sp>
        <p:nvSpPr>
          <p:cNvPr id="2082" name="TextBox 1"/>
          <p:cNvSpPr txBox="1">
            <a:spLocks noChangeArrowheads="1"/>
          </p:cNvSpPr>
          <p:nvPr/>
        </p:nvSpPr>
        <p:spPr bwMode="auto">
          <a:xfrm>
            <a:off x="8853546" y="3837285"/>
            <a:ext cx="2210741" cy="124391"/>
          </a:xfrm>
          <a:prstGeom prst="rect">
            <a:avLst/>
          </a:prstGeom>
          <a:noFill/>
          <a:ln w="9525">
            <a:noFill/>
            <a:miter lim="800000"/>
            <a:headEnd/>
            <a:tailEnd/>
          </a:ln>
        </p:spPr>
        <p:txBody>
          <a:bodyPr lIns="31748" tIns="15874" rIns="31748" bIns="15874">
            <a:spAutoFit/>
          </a:bodyPr>
          <a:lstStyle/>
          <a:p>
            <a:pPr algn="ctr"/>
            <a:r>
              <a:rPr lang="en-US" sz="600" b="1" dirty="0"/>
              <a:t>figure 6:   1) </a:t>
            </a:r>
            <a:r>
              <a:rPr lang="en-US" sz="600" b="1" dirty="0" err="1"/>
              <a:t>Idrocap</a:t>
            </a:r>
            <a:r>
              <a:rPr lang="en-US" sz="600" b="1" dirty="0"/>
              <a:t> only, 2) Pure, 3) 0%, 4) 10%</a:t>
            </a:r>
          </a:p>
        </p:txBody>
      </p:sp>
      <p:pic>
        <p:nvPicPr>
          <p:cNvPr id="39" name="Picture 38" descr="E1_S10AL.JPG"/>
          <p:cNvPicPr>
            <a:picLocks noChangeAspect="1"/>
          </p:cNvPicPr>
          <p:nvPr/>
        </p:nvPicPr>
        <p:blipFill>
          <a:blip r:embed="rId10" cstate="print"/>
          <a:srcRect l="17063" t="1534" r="14683" b="5512"/>
          <a:stretch>
            <a:fillRect/>
          </a:stretch>
        </p:blipFill>
        <p:spPr>
          <a:xfrm>
            <a:off x="4731338" y="5479851"/>
            <a:ext cx="569736" cy="436563"/>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40" name="Picture 39" descr="O_O10BL.JPG"/>
          <p:cNvPicPr>
            <a:picLocks noChangeAspect="1"/>
          </p:cNvPicPr>
          <p:nvPr/>
        </p:nvPicPr>
        <p:blipFill>
          <a:blip r:embed="rId11" cstate="print"/>
          <a:srcRect l="8135" t="10930" r="21528" b="5512"/>
          <a:stretch>
            <a:fillRect/>
          </a:stretch>
        </p:blipFill>
        <p:spPr>
          <a:xfrm>
            <a:off x="4063413" y="6033492"/>
            <a:ext cx="593254" cy="396379"/>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41" name="Picture 40" descr="O1_O10AL.JPG"/>
          <p:cNvPicPr>
            <a:picLocks noChangeAspect="1"/>
          </p:cNvPicPr>
          <p:nvPr/>
        </p:nvPicPr>
        <p:blipFill>
          <a:blip r:embed="rId12" cstate="print"/>
          <a:srcRect l="6964" t="7292" r="9884"/>
          <a:stretch>
            <a:fillRect/>
          </a:stretch>
        </p:blipFill>
        <p:spPr>
          <a:xfrm>
            <a:off x="4720755" y="6033492"/>
            <a:ext cx="580319" cy="396379"/>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42" name="Picture 41" descr="J_S10BM.JPG"/>
          <p:cNvPicPr>
            <a:picLocks noChangeAspect="1"/>
          </p:cNvPicPr>
          <p:nvPr/>
        </p:nvPicPr>
        <p:blipFill>
          <a:blip r:embed="rId13" cstate="print"/>
          <a:srcRect l="10218" t="6845" r="25694" b="4514"/>
          <a:stretch>
            <a:fillRect/>
          </a:stretch>
        </p:blipFill>
        <p:spPr>
          <a:xfrm>
            <a:off x="6781565" y="5470426"/>
            <a:ext cx="554449" cy="431105"/>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43" name="Picture 42" descr="J1_S10AM.JPG"/>
          <p:cNvPicPr>
            <a:picLocks noChangeAspect="1"/>
          </p:cNvPicPr>
          <p:nvPr/>
        </p:nvPicPr>
        <p:blipFill>
          <a:blip r:embed="rId14" cstate="print"/>
          <a:srcRect l="19444" t="2228" r="16766" b="8036"/>
          <a:stretch>
            <a:fillRect/>
          </a:stretch>
        </p:blipFill>
        <p:spPr>
          <a:xfrm>
            <a:off x="7425972" y="5470426"/>
            <a:ext cx="545042" cy="431105"/>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44" name="Picture 43" descr="T_O10BM.JPG"/>
          <p:cNvPicPr>
            <a:picLocks noChangeAspect="1"/>
          </p:cNvPicPr>
          <p:nvPr/>
        </p:nvPicPr>
        <p:blipFill>
          <a:blip r:embed="rId15" cstate="print"/>
          <a:srcRect l="9028" t="13393" r="25794" b="1221"/>
          <a:stretch>
            <a:fillRect/>
          </a:stretch>
        </p:blipFill>
        <p:spPr>
          <a:xfrm>
            <a:off x="6779801" y="6020098"/>
            <a:ext cx="556213" cy="409773"/>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45" name="Picture 44" descr="T1_O10AM.JPG"/>
          <p:cNvPicPr>
            <a:picLocks noChangeAspect="1"/>
          </p:cNvPicPr>
          <p:nvPr/>
        </p:nvPicPr>
        <p:blipFill>
          <a:blip r:embed="rId16" cstate="print"/>
          <a:srcRect l="7040" t="6994" r="19561"/>
          <a:stretch>
            <a:fillRect/>
          </a:stretch>
        </p:blipFill>
        <p:spPr>
          <a:xfrm>
            <a:off x="7398926" y="6020098"/>
            <a:ext cx="572088" cy="40977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2090" name="TextBox 1"/>
          <p:cNvSpPr txBox="1">
            <a:spLocks noChangeArrowheads="1"/>
          </p:cNvSpPr>
          <p:nvPr/>
        </p:nvSpPr>
        <p:spPr bwMode="auto">
          <a:xfrm>
            <a:off x="5386917" y="5470426"/>
            <a:ext cx="509176" cy="401390"/>
          </a:xfrm>
          <a:prstGeom prst="rect">
            <a:avLst/>
          </a:prstGeom>
          <a:noFill/>
          <a:ln w="9525">
            <a:noFill/>
            <a:miter lim="800000"/>
            <a:headEnd/>
            <a:tailEnd/>
          </a:ln>
        </p:spPr>
        <p:txBody>
          <a:bodyPr lIns="31748" tIns="15874" rIns="31748" bIns="15874">
            <a:spAutoFit/>
          </a:bodyPr>
          <a:lstStyle/>
          <a:p>
            <a:r>
              <a:rPr lang="en-US" sz="600" b="1" dirty="0"/>
              <a:t>figure 2: Simulated Sunlight on Limestone</a:t>
            </a:r>
          </a:p>
        </p:txBody>
      </p:sp>
      <p:sp>
        <p:nvSpPr>
          <p:cNvPr id="2091" name="TextBox 1"/>
          <p:cNvSpPr txBox="1">
            <a:spLocks noChangeArrowheads="1"/>
          </p:cNvSpPr>
          <p:nvPr/>
        </p:nvSpPr>
        <p:spPr bwMode="auto">
          <a:xfrm>
            <a:off x="5401616" y="6018114"/>
            <a:ext cx="509176" cy="401390"/>
          </a:xfrm>
          <a:prstGeom prst="rect">
            <a:avLst/>
          </a:prstGeom>
          <a:noFill/>
          <a:ln w="9525">
            <a:noFill/>
            <a:miter lim="800000"/>
            <a:headEnd/>
            <a:tailEnd/>
          </a:ln>
        </p:spPr>
        <p:txBody>
          <a:bodyPr lIns="31748" tIns="15874" rIns="31748" bIns="15874">
            <a:spAutoFit/>
          </a:bodyPr>
          <a:lstStyle/>
          <a:p>
            <a:r>
              <a:rPr lang="en-US" sz="600" b="1" dirty="0"/>
              <a:t>figure 3: Natural Sunlight on Limestone</a:t>
            </a:r>
          </a:p>
        </p:txBody>
      </p:sp>
      <p:sp>
        <p:nvSpPr>
          <p:cNvPr id="2092" name="TextBox 1"/>
          <p:cNvSpPr txBox="1">
            <a:spLocks noChangeArrowheads="1"/>
          </p:cNvSpPr>
          <p:nvPr/>
        </p:nvSpPr>
        <p:spPr bwMode="auto">
          <a:xfrm>
            <a:off x="6216533" y="5479852"/>
            <a:ext cx="509176" cy="401390"/>
          </a:xfrm>
          <a:prstGeom prst="rect">
            <a:avLst/>
          </a:prstGeom>
          <a:noFill/>
          <a:ln w="9525">
            <a:noFill/>
            <a:miter lim="800000"/>
            <a:headEnd/>
            <a:tailEnd/>
          </a:ln>
        </p:spPr>
        <p:txBody>
          <a:bodyPr lIns="31748" tIns="15874" rIns="31748" bIns="15874">
            <a:spAutoFit/>
          </a:bodyPr>
          <a:lstStyle/>
          <a:p>
            <a:r>
              <a:rPr lang="en-US" sz="600" b="1" dirty="0"/>
              <a:t>figure 4: Simulated Sunlight on </a:t>
            </a:r>
          </a:p>
          <a:p>
            <a:r>
              <a:rPr lang="en-US" sz="600" b="1" dirty="0"/>
              <a:t>Marble</a:t>
            </a:r>
          </a:p>
        </p:txBody>
      </p:sp>
      <p:sp>
        <p:nvSpPr>
          <p:cNvPr id="2093" name="TextBox 1"/>
          <p:cNvSpPr txBox="1">
            <a:spLocks noChangeArrowheads="1"/>
          </p:cNvSpPr>
          <p:nvPr/>
        </p:nvSpPr>
        <p:spPr bwMode="auto">
          <a:xfrm>
            <a:off x="6216533" y="6018114"/>
            <a:ext cx="509176" cy="401390"/>
          </a:xfrm>
          <a:prstGeom prst="rect">
            <a:avLst/>
          </a:prstGeom>
          <a:noFill/>
          <a:ln w="9525">
            <a:noFill/>
            <a:miter lim="800000"/>
            <a:headEnd/>
            <a:tailEnd/>
          </a:ln>
        </p:spPr>
        <p:txBody>
          <a:bodyPr lIns="31748" tIns="15874" rIns="31748" bIns="15874">
            <a:spAutoFit/>
          </a:bodyPr>
          <a:lstStyle/>
          <a:p>
            <a:r>
              <a:rPr lang="en-US" sz="600" b="1" dirty="0"/>
              <a:t>figure 5: Natural Sunlight on </a:t>
            </a:r>
          </a:p>
          <a:p>
            <a:r>
              <a:rPr lang="en-US" sz="600" b="1" dirty="0"/>
              <a:t>Marble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cstate="print"/>
          <a:stretch>
            <a:fillRect/>
          </a:stretch>
        </p:blipFill>
        <p:spPr>
          <a:xfrm>
            <a:off x="0" y="0"/>
            <a:ext cx="12192000" cy="6917322"/>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xmlns="" val="2727493079"/>
              </p:ext>
            </p:extLst>
          </p:nvPr>
        </p:nvGraphicFramePr>
        <p:xfrm>
          <a:off x="68975" y="451219"/>
          <a:ext cx="11994394" cy="1188720"/>
        </p:xfrm>
        <a:graphic>
          <a:graphicData uri="http://schemas.openxmlformats.org/drawingml/2006/table">
            <a:tbl>
              <a:tblPr firstRow="1" bandRow="1">
                <a:tableStyleId>{00A15C55-8517-42AA-B614-E9B94910E393}</a:tableStyleId>
              </a:tblPr>
              <a:tblGrid>
                <a:gridCol w="11994394"/>
              </a:tblGrid>
              <a:tr h="6711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tx1"/>
                          </a:solidFill>
                          <a:effectLst/>
                        </a:rPr>
                        <a:t>You will be given a number and corresponding question for homework (#1-5)</a:t>
                      </a:r>
                      <a:r>
                        <a:rPr lang="en-US" b="1" baseline="0" dirty="0" smtClean="0">
                          <a:solidFill>
                            <a:schemeClr val="tx1"/>
                          </a:solidFill>
                          <a:effectLst/>
                        </a:rPr>
                        <a:t> on your way out the door today. You have also been given a packet with background information important to the lab you will be participating in. You are asked to research the answers to the question you were assigned for tomorrow’s discussion. Please come in with a well constructed 1-2 paragraph answer. </a:t>
                      </a:r>
                      <a:endParaRPr lang="en-US" sz="1800" b="1" kern="1200" dirty="0" smtClean="0">
                        <a:solidFill>
                          <a:schemeClr val="tx1"/>
                        </a:solidFill>
                        <a:effectLst/>
                        <a:latin typeface="+mn-lt"/>
                        <a:ea typeface="+mn-ea"/>
                        <a:cs typeface="+mn-cs"/>
                      </a:endParaRPr>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xmlns="" val="938259738"/>
              </p:ext>
            </p:extLst>
          </p:nvPr>
        </p:nvGraphicFramePr>
        <p:xfrm>
          <a:off x="9127222" y="0"/>
          <a:ext cx="2911912" cy="370840"/>
        </p:xfrm>
        <a:graphic>
          <a:graphicData uri="http://schemas.openxmlformats.org/drawingml/2006/table">
            <a:tbl>
              <a:tblPr firstRow="1" bandRow="1">
                <a:tableStyleId>{5C22544A-7EE6-4342-B048-85BDC9FD1C3A}</a:tableStyleId>
              </a:tblPr>
              <a:tblGrid>
                <a:gridCol w="2911912"/>
              </a:tblGrid>
              <a:tr h="370840">
                <a:tc>
                  <a:txBody>
                    <a:bodyPr/>
                    <a:lstStyle/>
                    <a:p>
                      <a:pPr algn="ctr"/>
                      <a:r>
                        <a:rPr lang="en-US" dirty="0" smtClean="0"/>
                        <a:t>Thursday</a:t>
                      </a:r>
                      <a:endParaRPr lang="en-US" dirty="0"/>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xmlns="" val="632065410"/>
              </p:ext>
            </p:extLst>
          </p:nvPr>
        </p:nvGraphicFramePr>
        <p:xfrm>
          <a:off x="211587" y="2254852"/>
          <a:ext cx="11809837" cy="3779520"/>
        </p:xfrm>
        <a:graphic>
          <a:graphicData uri="http://schemas.openxmlformats.org/drawingml/2006/table">
            <a:tbl>
              <a:tblPr firstRow="1" bandRow="1">
                <a:tableStyleId>{D7AC3CCA-C797-4891-BE02-D94E43425B78}</a:tableStyleId>
              </a:tblPr>
              <a:tblGrid>
                <a:gridCol w="11809837"/>
              </a:tblGrid>
              <a:tr h="370840">
                <a:tc>
                  <a:txBody>
                    <a:bodyPr/>
                    <a:lstStyle/>
                    <a:p>
                      <a:r>
                        <a:rPr lang="en-US" sz="1600" dirty="0" smtClean="0"/>
                        <a:t>INSTRUCTIONS</a:t>
                      </a:r>
                      <a:r>
                        <a:rPr lang="en-US" sz="1600" baseline="0" dirty="0" smtClean="0"/>
                        <a:t> – Complete the pre-assessment below. Please do this at noise level 0 as this should be just what YOU already know. This will only be graded for completion. Leave space below your answers for corrections. Hand your answers in to the class folder before you leave. You can work on beginning to read the lab background packet when you are finished.</a:t>
                      </a:r>
                    </a:p>
                    <a:p>
                      <a:endParaRPr lang="en-US" baseline="0" dirty="0" smtClean="0"/>
                    </a:p>
                    <a:p>
                      <a:pPr marL="0" lvl="0" indent="0">
                        <a:buNone/>
                      </a:pPr>
                      <a:r>
                        <a:rPr lang="en-US" sz="1600" b="0" kern="1200" dirty="0" smtClean="0">
                          <a:solidFill>
                            <a:schemeClr val="dk1"/>
                          </a:solidFill>
                          <a:effectLst/>
                          <a:latin typeface="+mn-lt"/>
                          <a:ea typeface="+mn-ea"/>
                          <a:cs typeface="+mn-cs"/>
                        </a:rPr>
                        <a:t>1. What rocks and/or minerals are readily available in Florida for use in building structures? What rocks and/or minerals available in Florida were used in building structures in the past? Compare and contrast these materials.</a:t>
                      </a:r>
                    </a:p>
                    <a:p>
                      <a:pPr lvl="0"/>
                      <a:endParaRPr lang="en-US" sz="1600" b="0" kern="1200" dirty="0" smtClean="0">
                        <a:solidFill>
                          <a:schemeClr val="dk1"/>
                        </a:solidFill>
                        <a:effectLst/>
                        <a:latin typeface="+mn-lt"/>
                        <a:ea typeface="+mn-ea"/>
                        <a:cs typeface="+mn-cs"/>
                      </a:endParaRPr>
                    </a:p>
                    <a:p>
                      <a:pPr lvl="0"/>
                      <a:r>
                        <a:rPr lang="en-US" sz="1600" b="0" kern="1200" dirty="0" smtClean="0">
                          <a:solidFill>
                            <a:schemeClr val="dk1"/>
                          </a:solidFill>
                          <a:effectLst/>
                          <a:latin typeface="+mn-lt"/>
                          <a:ea typeface="+mn-ea"/>
                          <a:cs typeface="+mn-cs"/>
                        </a:rPr>
                        <a:t>2.</a:t>
                      </a:r>
                      <a:r>
                        <a:rPr lang="en-US" sz="1600" b="0" kern="1200" baseline="0" dirty="0" smtClean="0">
                          <a:solidFill>
                            <a:schemeClr val="dk1"/>
                          </a:solidFill>
                          <a:effectLst/>
                          <a:latin typeface="+mn-lt"/>
                          <a:ea typeface="+mn-ea"/>
                          <a:cs typeface="+mn-cs"/>
                        </a:rPr>
                        <a:t> </a:t>
                      </a:r>
                      <a:r>
                        <a:rPr lang="en-US" sz="1600" b="0" kern="1200" dirty="0" smtClean="0">
                          <a:solidFill>
                            <a:schemeClr val="dk1"/>
                          </a:solidFill>
                          <a:effectLst/>
                          <a:latin typeface="+mn-lt"/>
                          <a:ea typeface="+mn-ea"/>
                          <a:cs typeface="+mn-cs"/>
                        </a:rPr>
                        <a:t>Why are some materials more suitable than others in building structures? How can we identify the characteristics of rocks and minerals to evaluate their suitability for use as building material?</a:t>
                      </a:r>
                    </a:p>
                    <a:p>
                      <a:pPr lvl="0"/>
                      <a:endParaRPr lang="en-US" sz="1600" b="0" kern="1200" dirty="0" smtClean="0">
                        <a:solidFill>
                          <a:schemeClr val="dk1"/>
                        </a:solidFill>
                        <a:effectLst/>
                        <a:latin typeface="+mn-lt"/>
                        <a:ea typeface="+mn-ea"/>
                        <a:cs typeface="+mn-cs"/>
                      </a:endParaRPr>
                    </a:p>
                    <a:p>
                      <a:pPr lvl="0"/>
                      <a:r>
                        <a:rPr lang="en-US" sz="1600" b="0" kern="1200" dirty="0" smtClean="0">
                          <a:solidFill>
                            <a:schemeClr val="dk1"/>
                          </a:solidFill>
                          <a:effectLst/>
                          <a:latin typeface="+mn-lt"/>
                          <a:ea typeface="+mn-ea"/>
                          <a:cs typeface="+mn-cs"/>
                        </a:rPr>
                        <a:t>3. What is a cultural heritage site? What are the benefits of maintaining and preserving Florida’s heritage sites?</a:t>
                      </a:r>
                    </a:p>
                    <a:p>
                      <a:pPr lvl="0"/>
                      <a:endParaRPr lang="en-US" sz="1600" b="0" kern="1200" dirty="0" smtClean="0">
                        <a:solidFill>
                          <a:schemeClr val="dk1"/>
                        </a:solidFill>
                        <a:effectLst/>
                        <a:latin typeface="+mn-lt"/>
                        <a:ea typeface="+mn-ea"/>
                        <a:cs typeface="+mn-cs"/>
                      </a:endParaRPr>
                    </a:p>
                    <a:p>
                      <a:pPr lvl="0"/>
                      <a:r>
                        <a:rPr lang="en-US" sz="1600" b="0" kern="1200" dirty="0" smtClean="0">
                          <a:solidFill>
                            <a:schemeClr val="dk1"/>
                          </a:solidFill>
                          <a:effectLst/>
                          <a:latin typeface="+mn-lt"/>
                          <a:ea typeface="+mn-ea"/>
                          <a:cs typeface="+mn-cs"/>
                        </a:rPr>
                        <a:t>4. What building materials (in Florida) would you use to build something you wanted to last for hundreds of years? Why?</a:t>
                      </a:r>
                    </a:p>
                    <a:p>
                      <a:pPr lvl="0"/>
                      <a:endParaRPr lang="en-US" sz="1600" b="0" kern="1200" dirty="0" smtClean="0">
                        <a:solidFill>
                          <a:schemeClr val="dk1"/>
                        </a:solidFill>
                        <a:effectLst/>
                        <a:latin typeface="+mn-lt"/>
                        <a:ea typeface="+mn-ea"/>
                        <a:cs typeface="+mn-cs"/>
                      </a:endParaRPr>
                    </a:p>
                    <a:p>
                      <a:pPr lvl="0"/>
                      <a:r>
                        <a:rPr lang="en-US" sz="1600" b="0" kern="1200" dirty="0" smtClean="0">
                          <a:solidFill>
                            <a:schemeClr val="dk1"/>
                          </a:solidFill>
                          <a:effectLst/>
                          <a:latin typeface="+mn-lt"/>
                          <a:ea typeface="+mn-ea"/>
                          <a:cs typeface="+mn-cs"/>
                        </a:rPr>
                        <a:t>5. What problems might a structure encounter over time that leads to its deterioration? What are possible solutions to these problems?</a:t>
                      </a:r>
                    </a:p>
                  </a:txBody>
                  <a:tcPr/>
                </a:tc>
              </a:tr>
            </a:tbl>
          </a:graphicData>
        </a:graphic>
      </p:graphicFrame>
    </p:spTree>
    <p:extLst>
      <p:ext uri="{BB962C8B-B14F-4D97-AF65-F5344CB8AC3E}">
        <p14:creationId xmlns:p14="http://schemas.microsoft.com/office/powerpoint/2010/main" xmlns="" val="3944352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cstate="print"/>
          <a:stretch>
            <a:fillRect/>
          </a:stretch>
        </p:blipFill>
        <p:spPr>
          <a:xfrm>
            <a:off x="0" y="0"/>
            <a:ext cx="12192000" cy="6917322"/>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xmlns="" val="3370109485"/>
              </p:ext>
            </p:extLst>
          </p:nvPr>
        </p:nvGraphicFramePr>
        <p:xfrm>
          <a:off x="68974" y="451219"/>
          <a:ext cx="12123025" cy="671144"/>
        </p:xfrm>
        <a:graphic>
          <a:graphicData uri="http://schemas.openxmlformats.org/drawingml/2006/table">
            <a:tbl>
              <a:tblPr firstRow="1" bandRow="1">
                <a:tableStyleId>{00A15C55-8517-42AA-B614-E9B94910E393}</a:tableStyleId>
              </a:tblPr>
              <a:tblGrid>
                <a:gridCol w="12123025"/>
              </a:tblGrid>
              <a:tr h="6711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tx1"/>
                          </a:solidFill>
                          <a:effectLst/>
                        </a:rPr>
                        <a:t>Objective: </a:t>
                      </a:r>
                      <a:r>
                        <a:rPr lang="en-US" sz="1800" b="1" kern="1200" dirty="0" smtClean="0">
                          <a:solidFill>
                            <a:schemeClr val="tx1"/>
                          </a:solidFill>
                          <a:effectLst/>
                        </a:rPr>
                        <a:t>Students will be able to describe the ideal characteristics of rock based building materials with emphasis on longevity by participating in an interactive student led lecture and by reflecting</a:t>
                      </a:r>
                      <a:r>
                        <a:rPr lang="en-US" sz="1800" b="1" kern="1200" baseline="0" dirty="0" smtClean="0">
                          <a:solidFill>
                            <a:schemeClr val="tx1"/>
                          </a:solidFill>
                          <a:effectLst/>
                        </a:rPr>
                        <a:t> on the answers to yesterday’s pre-assessment.</a:t>
                      </a:r>
                      <a:endParaRPr lang="en-US" sz="1800" b="1" kern="1200" dirty="0" smtClean="0">
                        <a:solidFill>
                          <a:schemeClr val="tx1"/>
                        </a:solidFill>
                        <a:effectLst/>
                        <a:latin typeface="+mn-lt"/>
                        <a:ea typeface="+mn-ea"/>
                        <a:cs typeface="+mn-cs"/>
                      </a:endParaRPr>
                    </a:p>
                  </a:txBody>
                  <a:tcPr/>
                </a:tc>
              </a:tr>
            </a:tbl>
          </a:graphicData>
        </a:graphic>
      </p:graphicFrame>
      <p:graphicFrame>
        <p:nvGraphicFramePr>
          <p:cNvPr id="6" name="Table 5"/>
          <p:cNvGraphicFramePr>
            <a:graphicFrameLocks noGrp="1"/>
          </p:cNvGraphicFramePr>
          <p:nvPr/>
        </p:nvGraphicFramePr>
        <p:xfrm>
          <a:off x="77366" y="0"/>
          <a:ext cx="6776439" cy="370840"/>
        </p:xfrm>
        <a:graphic>
          <a:graphicData uri="http://schemas.openxmlformats.org/drawingml/2006/table">
            <a:tbl>
              <a:tblPr firstRow="1" bandRow="1">
                <a:tableStyleId>{F5AB1C69-6EDB-4FF4-983F-18BD219EF322}</a:tableStyleId>
              </a:tblPr>
              <a:tblGrid>
                <a:gridCol w="6776439"/>
              </a:tblGrid>
              <a:tr h="370840">
                <a:tc>
                  <a:txBody>
                    <a:bodyPr/>
                    <a:lstStyle/>
                    <a:p>
                      <a:r>
                        <a:rPr lang="en-US" sz="1600" b="1" i="1" dirty="0" smtClean="0">
                          <a:solidFill>
                            <a:srgbClr val="C808A3"/>
                          </a:solidFill>
                          <a:effectLst/>
                        </a:rPr>
                        <a:t>ALWAYS</a:t>
                      </a:r>
                      <a:r>
                        <a:rPr lang="en-US" sz="1600" b="1" i="1" baseline="0" dirty="0" smtClean="0">
                          <a:solidFill>
                            <a:srgbClr val="C808A3"/>
                          </a:solidFill>
                          <a:effectLst/>
                        </a:rPr>
                        <a:t> WRITE THE OBJECTIVE AND ANSWER QUESTIONS IN FULL SENTENCES.</a:t>
                      </a:r>
                      <a:endParaRPr lang="en-US" sz="1600" b="1" i="1" dirty="0">
                        <a:solidFill>
                          <a:srgbClr val="C808A3"/>
                        </a:solidFill>
                        <a:effectLst/>
                      </a:endParaRPr>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xmlns="" val="1812627361"/>
              </p:ext>
            </p:extLst>
          </p:nvPr>
        </p:nvGraphicFramePr>
        <p:xfrm>
          <a:off x="9127222" y="0"/>
          <a:ext cx="2911912" cy="370840"/>
        </p:xfrm>
        <a:graphic>
          <a:graphicData uri="http://schemas.openxmlformats.org/drawingml/2006/table">
            <a:tbl>
              <a:tblPr firstRow="1" bandRow="1">
                <a:tableStyleId>{5C22544A-7EE6-4342-B048-85BDC9FD1C3A}</a:tableStyleId>
              </a:tblPr>
              <a:tblGrid>
                <a:gridCol w="2911912"/>
              </a:tblGrid>
              <a:tr h="370840">
                <a:tc>
                  <a:txBody>
                    <a:bodyPr/>
                    <a:lstStyle/>
                    <a:p>
                      <a:pPr algn="ctr"/>
                      <a:r>
                        <a:rPr lang="en-US" dirty="0" smtClean="0"/>
                        <a:t>Friday</a:t>
                      </a:r>
                      <a:endParaRPr lang="en-US" dirty="0"/>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xmlns="" val="687025178"/>
              </p:ext>
            </p:extLst>
          </p:nvPr>
        </p:nvGraphicFramePr>
        <p:xfrm>
          <a:off x="211587" y="2254852"/>
          <a:ext cx="11809837" cy="3596640"/>
        </p:xfrm>
        <a:graphic>
          <a:graphicData uri="http://schemas.openxmlformats.org/drawingml/2006/table">
            <a:tbl>
              <a:tblPr firstRow="1" bandRow="1">
                <a:tableStyleId>{D7AC3CCA-C797-4891-BE02-D94E43425B78}</a:tableStyleId>
              </a:tblPr>
              <a:tblGrid>
                <a:gridCol w="11809837"/>
              </a:tblGrid>
              <a:tr h="370840">
                <a:tc>
                  <a:txBody>
                    <a:bodyPr/>
                    <a:lstStyle/>
                    <a:p>
                      <a:r>
                        <a:rPr lang="en-US" sz="1600" dirty="0" smtClean="0"/>
                        <a:t>INSTRUCTIONS</a:t>
                      </a:r>
                      <a:r>
                        <a:rPr lang="en-US" sz="1600" baseline="0" dirty="0" smtClean="0"/>
                        <a:t> – Please go to one of the numbered groups that matches the question number you were assigned for homework the previous night (for example, #1 can go to 1A or 1B). </a:t>
                      </a:r>
                    </a:p>
                    <a:p>
                      <a:endParaRPr lang="en-US" sz="1600" b="0" kern="1200" baseline="0" dirty="0" smtClean="0">
                        <a:solidFill>
                          <a:schemeClr val="dk1"/>
                        </a:solidFill>
                        <a:effectLst/>
                        <a:latin typeface="+mn-lt"/>
                        <a:ea typeface="+mn-ea"/>
                        <a:cs typeface="+mn-cs"/>
                      </a:endParaRPr>
                    </a:p>
                    <a:p>
                      <a:r>
                        <a:rPr lang="en-US" sz="1600" b="0" kern="1200" baseline="0" dirty="0" smtClean="0">
                          <a:solidFill>
                            <a:schemeClr val="dk1"/>
                          </a:solidFill>
                          <a:effectLst/>
                          <a:latin typeface="+mn-lt"/>
                          <a:ea typeface="+mn-ea"/>
                          <a:cs typeface="+mn-cs"/>
                        </a:rPr>
                        <a:t>Get out your information packet as well as your answer to yesterday’s question. Mrs. Martin will be walking around to give you credit for completing your homework.</a:t>
                      </a:r>
                    </a:p>
                  </a:txBody>
                  <a:tcPr/>
                </a:tc>
              </a:tr>
              <a:tr h="370840">
                <a:tc>
                  <a:txBody>
                    <a:bodyPr/>
                    <a:lstStyle/>
                    <a:p>
                      <a:r>
                        <a:rPr lang="en-US" sz="1600" b="1" u="sng" kern="1200" baseline="0" dirty="0" err="1" smtClean="0">
                          <a:solidFill>
                            <a:schemeClr val="dk1"/>
                          </a:solidFill>
                          <a:effectLst/>
                          <a:latin typeface="+mn-lt"/>
                          <a:ea typeface="+mn-ea"/>
                          <a:cs typeface="+mn-cs"/>
                        </a:rPr>
                        <a:t>Bellwork</a:t>
                      </a:r>
                      <a:endParaRPr lang="en-US" sz="1600" b="1" u="sng" kern="1200" baseline="0" dirty="0" smtClean="0">
                        <a:solidFill>
                          <a:schemeClr val="dk1"/>
                        </a:solidFill>
                        <a:effectLst/>
                        <a:latin typeface="+mn-lt"/>
                        <a:ea typeface="+mn-ea"/>
                        <a:cs typeface="+mn-cs"/>
                      </a:endParaRPr>
                    </a:p>
                    <a:p>
                      <a:endParaRPr lang="en-US" sz="1600" b="0" kern="1200" baseline="0" dirty="0" smtClean="0">
                        <a:solidFill>
                          <a:schemeClr val="dk1"/>
                        </a:solidFill>
                        <a:effectLst/>
                        <a:latin typeface="+mn-lt"/>
                        <a:ea typeface="+mn-ea"/>
                        <a:cs typeface="+mn-cs"/>
                      </a:endParaRPr>
                    </a:p>
                    <a:p>
                      <a:pPr marL="342900" indent="-342900">
                        <a:buAutoNum type="arabicPeriod"/>
                      </a:pPr>
                      <a:r>
                        <a:rPr lang="en-US" sz="1600" b="0" kern="1200" baseline="0" dirty="0" smtClean="0">
                          <a:solidFill>
                            <a:schemeClr val="dk1"/>
                          </a:solidFill>
                          <a:effectLst/>
                          <a:latin typeface="+mn-lt"/>
                          <a:ea typeface="+mn-ea"/>
                          <a:cs typeface="+mn-cs"/>
                        </a:rPr>
                        <a:t>Have you ever been to a heritage site (a site of significance to human culture and history/prehistory)? </a:t>
                      </a:r>
                    </a:p>
                    <a:p>
                      <a:pPr marL="0" indent="0">
                        <a:buNone/>
                      </a:pPr>
                      <a:endParaRPr lang="en-US" sz="1600" b="0" kern="1200" baseline="0" dirty="0" smtClean="0">
                        <a:solidFill>
                          <a:schemeClr val="dk1"/>
                        </a:solidFill>
                        <a:effectLst/>
                        <a:latin typeface="+mn-lt"/>
                        <a:ea typeface="+mn-ea"/>
                        <a:cs typeface="+mn-cs"/>
                      </a:endParaRPr>
                    </a:p>
                    <a:p>
                      <a:pPr marL="0" indent="0">
                        <a:buNone/>
                      </a:pPr>
                      <a:r>
                        <a:rPr lang="en-US" sz="1600" b="0" kern="1200" baseline="0" dirty="0" smtClean="0">
                          <a:solidFill>
                            <a:schemeClr val="dk1"/>
                          </a:solidFill>
                          <a:effectLst/>
                          <a:latin typeface="+mn-lt"/>
                          <a:ea typeface="+mn-ea"/>
                          <a:cs typeface="+mn-cs"/>
                        </a:rPr>
                        <a:t>           a. If yes: what one? Where was it located and what can you tell us about your experience? </a:t>
                      </a:r>
                    </a:p>
                    <a:p>
                      <a:pPr marL="0" indent="0">
                        <a:buNone/>
                      </a:pPr>
                      <a:endParaRPr lang="en-US" sz="1600" b="0" kern="1200" baseline="0" dirty="0" smtClean="0">
                        <a:solidFill>
                          <a:schemeClr val="dk1"/>
                        </a:solidFill>
                        <a:effectLst/>
                        <a:latin typeface="+mn-lt"/>
                        <a:ea typeface="+mn-ea"/>
                        <a:cs typeface="+mn-cs"/>
                      </a:endParaRPr>
                    </a:p>
                    <a:p>
                      <a:pPr marL="0" indent="0">
                        <a:buNone/>
                      </a:pPr>
                      <a:r>
                        <a:rPr lang="en-US" sz="1600" b="0" kern="1200" baseline="0" dirty="0" smtClean="0">
                          <a:solidFill>
                            <a:schemeClr val="dk1"/>
                          </a:solidFill>
                          <a:effectLst/>
                          <a:latin typeface="+mn-lt"/>
                          <a:ea typeface="+mn-ea"/>
                          <a:cs typeface="+mn-cs"/>
                        </a:rPr>
                        <a:t>           b. If no: what site would you be interested in visiting and why? (this could be anywhere for example, a fort, a battlefield, a historical</a:t>
                      </a:r>
                    </a:p>
                    <a:p>
                      <a:pPr marL="0" indent="0">
                        <a:buNone/>
                      </a:pPr>
                      <a:r>
                        <a:rPr lang="en-US" sz="1600" b="0" kern="1200" baseline="0" dirty="0" smtClean="0">
                          <a:solidFill>
                            <a:schemeClr val="dk1"/>
                          </a:solidFill>
                          <a:effectLst/>
                          <a:latin typeface="+mn-lt"/>
                          <a:ea typeface="+mn-ea"/>
                          <a:cs typeface="+mn-cs"/>
                        </a:rPr>
                        <a:t>               home, a location where an important event occurred…)</a:t>
                      </a:r>
                      <a:endParaRPr lang="en-US" sz="1600" b="0" kern="1200" dirty="0" smtClean="0">
                        <a:solidFill>
                          <a:schemeClr val="dk1"/>
                        </a:solidFill>
                        <a:effectLst/>
                        <a:latin typeface="+mn-lt"/>
                        <a:ea typeface="+mn-ea"/>
                        <a:cs typeface="+mn-cs"/>
                      </a:endParaRPr>
                    </a:p>
                    <a:p>
                      <a:endParaRPr lang="en-US" sz="1600" b="0" kern="1200" baseline="0" dirty="0" smtClean="0">
                        <a:solidFill>
                          <a:schemeClr val="dk1"/>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xmlns="" val="2162449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cstate="print"/>
          <a:stretch>
            <a:fillRect/>
          </a:stretch>
        </p:blipFill>
        <p:spPr>
          <a:xfrm>
            <a:off x="0" y="0"/>
            <a:ext cx="12192000" cy="6917322"/>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xmlns="" val="1303962302"/>
              </p:ext>
            </p:extLst>
          </p:nvPr>
        </p:nvGraphicFramePr>
        <p:xfrm>
          <a:off x="7770068" y="6164121"/>
          <a:ext cx="4209411" cy="579120"/>
        </p:xfrm>
        <a:graphic>
          <a:graphicData uri="http://schemas.openxmlformats.org/drawingml/2006/table">
            <a:tbl>
              <a:tblPr firstRow="1" bandRow="1">
                <a:tableStyleId>{D7AC3CCA-C797-4891-BE02-D94E43425B78}</a:tableStyleId>
              </a:tblPr>
              <a:tblGrid>
                <a:gridCol w="4209411"/>
              </a:tblGrid>
              <a:tr h="370840">
                <a:tc>
                  <a:txBody>
                    <a:bodyPr/>
                    <a:lstStyle/>
                    <a:p>
                      <a:r>
                        <a:rPr lang="en-US" sz="1600" b="0" kern="1200" dirty="0" smtClean="0">
                          <a:solidFill>
                            <a:schemeClr val="dk1"/>
                          </a:solidFill>
                          <a:effectLst/>
                          <a:latin typeface="+mn-lt"/>
                          <a:ea typeface="+mn-ea"/>
                          <a:cs typeface="+mn-cs"/>
                          <a:hlinkClick r:id="rId4"/>
                        </a:rPr>
                        <a:t>National</a:t>
                      </a:r>
                      <a:r>
                        <a:rPr lang="en-US" sz="1600" b="0" kern="1200" baseline="0" dirty="0" smtClean="0">
                          <a:solidFill>
                            <a:schemeClr val="dk1"/>
                          </a:solidFill>
                          <a:effectLst/>
                          <a:latin typeface="+mn-lt"/>
                          <a:ea typeface="+mn-ea"/>
                          <a:cs typeface="+mn-cs"/>
                          <a:hlinkClick r:id="rId4"/>
                        </a:rPr>
                        <a:t> Heritage Site: Castillo de San Marcos</a:t>
                      </a:r>
                    </a:p>
                    <a:p>
                      <a:r>
                        <a:rPr lang="en-US" sz="1600" b="0" kern="1200" baseline="0" dirty="0" smtClean="0">
                          <a:solidFill>
                            <a:schemeClr val="dk1"/>
                          </a:solidFill>
                          <a:effectLst/>
                          <a:latin typeface="+mn-lt"/>
                          <a:ea typeface="+mn-ea"/>
                          <a:cs typeface="+mn-cs"/>
                          <a:hlinkClick r:id="rId4"/>
                        </a:rPr>
                        <a:t>Location: St. Augustine, Florida</a:t>
                      </a:r>
                      <a:endParaRPr lang="en-US" sz="1600" b="0" kern="1200" dirty="0" smtClean="0">
                        <a:solidFill>
                          <a:schemeClr val="dk1"/>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xmlns="" val="1879918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cstate="print"/>
          <a:stretch>
            <a:fillRect/>
          </a:stretch>
        </p:blipFill>
        <p:spPr>
          <a:xfrm>
            <a:off x="0" y="0"/>
            <a:ext cx="12192000" cy="6917322"/>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xmlns="" val="2418413340"/>
              </p:ext>
            </p:extLst>
          </p:nvPr>
        </p:nvGraphicFramePr>
        <p:xfrm>
          <a:off x="211587" y="2254852"/>
          <a:ext cx="11809837" cy="3017520"/>
        </p:xfrm>
        <a:graphic>
          <a:graphicData uri="http://schemas.openxmlformats.org/drawingml/2006/table">
            <a:tbl>
              <a:tblPr firstRow="1" bandRow="1">
                <a:tableStyleId>{D7AC3CCA-C797-4891-BE02-D94E43425B78}</a:tableStyleId>
              </a:tblPr>
              <a:tblGrid>
                <a:gridCol w="11809837"/>
              </a:tblGrid>
              <a:tr h="370840">
                <a:tc>
                  <a:txBody>
                    <a:bodyPr/>
                    <a:lstStyle/>
                    <a:p>
                      <a:r>
                        <a:rPr lang="en-US" sz="1600" dirty="0" smtClean="0"/>
                        <a:t>INSTRUCTIONS</a:t>
                      </a:r>
                      <a:r>
                        <a:rPr lang="en-US" sz="1600" baseline="0" dirty="0" smtClean="0"/>
                        <a:t> – Using your homework answers and any other material provided in the classroom: </a:t>
                      </a:r>
                    </a:p>
                    <a:p>
                      <a:r>
                        <a:rPr lang="en-US" sz="1600" b="0" kern="1200" baseline="0" dirty="0" smtClean="0">
                          <a:solidFill>
                            <a:schemeClr val="dk1"/>
                          </a:solidFill>
                          <a:effectLst/>
                          <a:latin typeface="+mn-lt"/>
                          <a:ea typeface="+mn-ea"/>
                          <a:cs typeface="+mn-cs"/>
                        </a:rPr>
                        <a:t>Discuss the answer you can up with to the HW question with your group Have an open discussion about your responses and attempt to refine and improve on the answer. Agree on a response as a group. (5 min max)</a:t>
                      </a:r>
                    </a:p>
                    <a:p>
                      <a:endParaRPr lang="en-US" sz="1600" b="0" kern="1200" baseline="0" dirty="0" smtClean="0">
                        <a:solidFill>
                          <a:schemeClr val="dk1"/>
                        </a:solidFill>
                        <a:effectLst/>
                        <a:latin typeface="+mn-lt"/>
                        <a:ea typeface="+mn-ea"/>
                        <a:cs typeface="+mn-cs"/>
                      </a:endParaRPr>
                    </a:p>
                    <a:p>
                      <a:r>
                        <a:rPr lang="en-US" sz="1600" b="0" kern="1200" baseline="0" dirty="0" smtClean="0">
                          <a:solidFill>
                            <a:schemeClr val="dk1"/>
                          </a:solidFill>
                          <a:effectLst/>
                          <a:latin typeface="+mn-lt"/>
                          <a:ea typeface="+mn-ea"/>
                          <a:cs typeface="+mn-cs"/>
                        </a:rPr>
                        <a:t>Create a poster answering your question by highlighting key information. This should be a visual aid to help you explain your answer to the class. (Initial by your individual contribution to the poster) (10 min max)</a:t>
                      </a:r>
                    </a:p>
                    <a:p>
                      <a:endParaRPr lang="en-US" sz="1600" b="0" kern="1200" baseline="0" dirty="0" smtClean="0">
                        <a:solidFill>
                          <a:schemeClr val="dk1"/>
                        </a:solidFill>
                        <a:effectLst/>
                        <a:latin typeface="+mn-lt"/>
                        <a:ea typeface="+mn-ea"/>
                        <a:cs typeface="+mn-cs"/>
                      </a:endParaRPr>
                    </a:p>
                    <a:p>
                      <a:r>
                        <a:rPr lang="en-US" sz="1600" b="0" kern="1200" baseline="0" dirty="0" smtClean="0">
                          <a:solidFill>
                            <a:schemeClr val="dk1"/>
                          </a:solidFill>
                          <a:effectLst/>
                          <a:latin typeface="+mn-lt"/>
                          <a:ea typeface="+mn-ea"/>
                          <a:cs typeface="+mn-cs"/>
                        </a:rPr>
                        <a:t>Put your poster up in its designated location. Once all groups in your section are ready you will present your poster to the other groups. This will continue until you have heard the responses to all 5 questions. When everyone is finished leave a post-it note on another groups poster – this can be used to ask a question, leave feedback, or compliment the work done. (10 min max – about 1 min per presentation, about 1.75 min for each presentation) </a:t>
                      </a:r>
                    </a:p>
                    <a:p>
                      <a:endParaRPr lang="en-US" sz="1600" b="0" kern="1200" baseline="0" dirty="0" smtClean="0">
                        <a:solidFill>
                          <a:schemeClr val="dk1"/>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xmlns="" val="2664459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cstate="print"/>
          <a:stretch>
            <a:fillRect/>
          </a:stretch>
        </p:blipFill>
        <p:spPr>
          <a:xfrm>
            <a:off x="0" y="0"/>
            <a:ext cx="12192000" cy="6917322"/>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xmlns="" val="863786791"/>
              </p:ext>
            </p:extLst>
          </p:nvPr>
        </p:nvGraphicFramePr>
        <p:xfrm>
          <a:off x="177554" y="656947"/>
          <a:ext cx="3329126" cy="5212080"/>
        </p:xfrm>
        <a:graphic>
          <a:graphicData uri="http://schemas.openxmlformats.org/drawingml/2006/table">
            <a:tbl>
              <a:tblPr firstRow="1" bandRow="1">
                <a:tableStyleId>{D7AC3CCA-C797-4891-BE02-D94E43425B78}</a:tableStyleId>
              </a:tblPr>
              <a:tblGrid>
                <a:gridCol w="3329126"/>
              </a:tblGrid>
              <a:tr h="2982897">
                <a:tc>
                  <a:txBody>
                    <a:bodyPr/>
                    <a:lstStyle/>
                    <a:p>
                      <a:r>
                        <a:rPr lang="en-US" sz="1600" dirty="0" smtClean="0"/>
                        <a:t>INSTRUCTIONS</a:t>
                      </a:r>
                      <a:r>
                        <a:rPr lang="en-US" sz="1600" baseline="0" dirty="0" smtClean="0"/>
                        <a:t> – Go back to your desks. You will find yesterday’s pre-assessment there. Pack up except for this paper and a pen.</a:t>
                      </a:r>
                    </a:p>
                    <a:p>
                      <a:endParaRPr lang="en-US" sz="1600" baseline="0" dirty="0" smtClean="0"/>
                    </a:p>
                    <a:p>
                      <a:r>
                        <a:rPr lang="en-US" sz="1600" baseline="0" dirty="0" smtClean="0"/>
                        <a:t>USE A DIFFERENT COLORED PEN FROM YESTERDAY.</a:t>
                      </a:r>
                    </a:p>
                    <a:p>
                      <a:endParaRPr lang="en-US" sz="1600" baseline="0" dirty="0" smtClean="0"/>
                    </a:p>
                    <a:p>
                      <a:r>
                        <a:rPr lang="en-US" sz="1600" b="0" kern="1200" baseline="0" dirty="0" smtClean="0">
                          <a:solidFill>
                            <a:schemeClr val="dk1"/>
                          </a:solidFill>
                          <a:effectLst/>
                          <a:latin typeface="+mn-lt"/>
                          <a:ea typeface="+mn-ea"/>
                          <a:cs typeface="+mn-cs"/>
                        </a:rPr>
                        <a:t>Refine, correct, and add information to your answers from yesterday to demonstrate the knowledge you have gained. </a:t>
                      </a:r>
                    </a:p>
                    <a:p>
                      <a:endParaRPr lang="en-US" sz="1600" b="0" kern="1200" baseline="0" dirty="0" smtClean="0">
                        <a:solidFill>
                          <a:schemeClr val="dk1"/>
                        </a:solidFill>
                        <a:effectLst/>
                        <a:latin typeface="+mn-lt"/>
                        <a:ea typeface="+mn-ea"/>
                        <a:cs typeface="+mn-cs"/>
                      </a:endParaRPr>
                    </a:p>
                    <a:p>
                      <a:r>
                        <a:rPr lang="en-US" sz="1600" b="0" kern="1200" baseline="0" dirty="0" smtClean="0">
                          <a:solidFill>
                            <a:schemeClr val="dk1"/>
                          </a:solidFill>
                          <a:effectLst/>
                          <a:latin typeface="+mn-lt"/>
                          <a:ea typeface="+mn-ea"/>
                          <a:cs typeface="+mn-cs"/>
                        </a:rPr>
                        <a:t>This will be today’s exit slip. In exchange you will receive your homework assignment. (Yes, you have weekend homework – I promise it won’t be terrible but it is important you complete this before you build you experiment proposal on Monday)</a:t>
                      </a:r>
                    </a:p>
                    <a:p>
                      <a:endParaRPr lang="en-US" sz="1600" b="0" kern="1200" baseline="0" dirty="0" smtClean="0">
                        <a:solidFill>
                          <a:schemeClr val="dk1"/>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xmlns="" val="502652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cstate="print"/>
          <a:stretch>
            <a:fillRect/>
          </a:stretch>
        </p:blipFill>
        <p:spPr>
          <a:xfrm>
            <a:off x="0" y="0"/>
            <a:ext cx="12192000" cy="6917322"/>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xmlns="" val="3370109485"/>
              </p:ext>
            </p:extLst>
          </p:nvPr>
        </p:nvGraphicFramePr>
        <p:xfrm>
          <a:off x="68975" y="451219"/>
          <a:ext cx="11994394" cy="671144"/>
        </p:xfrm>
        <a:graphic>
          <a:graphicData uri="http://schemas.openxmlformats.org/drawingml/2006/table">
            <a:tbl>
              <a:tblPr firstRow="1" bandRow="1">
                <a:tableStyleId>{00A15C55-8517-42AA-B614-E9B94910E393}</a:tableStyleId>
              </a:tblPr>
              <a:tblGrid>
                <a:gridCol w="11994394"/>
              </a:tblGrid>
              <a:tr h="6711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tx1"/>
                          </a:solidFill>
                          <a:effectLst/>
                        </a:rPr>
                        <a:t>Objective: </a:t>
                      </a:r>
                      <a:r>
                        <a:rPr lang="en-US" sz="1800" b="1" kern="1200" dirty="0" smtClean="0">
                          <a:solidFill>
                            <a:schemeClr val="tx1"/>
                          </a:solidFill>
                          <a:latin typeface="+mn-lt"/>
                          <a:ea typeface="+mn-ea"/>
                          <a:cs typeface="+mn-cs"/>
                        </a:rPr>
                        <a:t>Students will research a problem and use this information to create experiment proposals in the effort to find the best cost effective and environmentally sustainable method for preserving rock based heritage structures.</a:t>
                      </a:r>
                    </a:p>
                  </a:txBody>
                  <a:tcPr/>
                </a:tc>
              </a:tr>
            </a:tbl>
          </a:graphicData>
        </a:graphic>
      </p:graphicFrame>
      <p:graphicFrame>
        <p:nvGraphicFramePr>
          <p:cNvPr id="6" name="Table 5"/>
          <p:cNvGraphicFramePr>
            <a:graphicFrameLocks noGrp="1"/>
          </p:cNvGraphicFramePr>
          <p:nvPr/>
        </p:nvGraphicFramePr>
        <p:xfrm>
          <a:off x="77366" y="0"/>
          <a:ext cx="6776439" cy="370840"/>
        </p:xfrm>
        <a:graphic>
          <a:graphicData uri="http://schemas.openxmlformats.org/drawingml/2006/table">
            <a:tbl>
              <a:tblPr firstRow="1" bandRow="1">
                <a:tableStyleId>{F5AB1C69-6EDB-4FF4-983F-18BD219EF322}</a:tableStyleId>
              </a:tblPr>
              <a:tblGrid>
                <a:gridCol w="6776439"/>
              </a:tblGrid>
              <a:tr h="370840">
                <a:tc>
                  <a:txBody>
                    <a:bodyPr/>
                    <a:lstStyle/>
                    <a:p>
                      <a:r>
                        <a:rPr lang="en-US" sz="1600" b="1" i="1" dirty="0" smtClean="0">
                          <a:solidFill>
                            <a:srgbClr val="C808A3"/>
                          </a:solidFill>
                          <a:effectLst/>
                        </a:rPr>
                        <a:t>ALWAYS</a:t>
                      </a:r>
                      <a:r>
                        <a:rPr lang="en-US" sz="1600" b="1" i="1" baseline="0" dirty="0" smtClean="0">
                          <a:solidFill>
                            <a:srgbClr val="C808A3"/>
                          </a:solidFill>
                          <a:effectLst/>
                        </a:rPr>
                        <a:t> WRITE THE OBJECTIVE AND ANSWER QUESTIONS IN FULL SENTENCES.</a:t>
                      </a:r>
                      <a:endParaRPr lang="en-US" sz="1600" b="1" i="1" dirty="0">
                        <a:solidFill>
                          <a:srgbClr val="C808A3"/>
                        </a:solidFill>
                        <a:effectLst/>
                      </a:endParaRPr>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xmlns="" val="1812627361"/>
              </p:ext>
            </p:extLst>
          </p:nvPr>
        </p:nvGraphicFramePr>
        <p:xfrm>
          <a:off x="9127222" y="0"/>
          <a:ext cx="2911912" cy="370840"/>
        </p:xfrm>
        <a:graphic>
          <a:graphicData uri="http://schemas.openxmlformats.org/drawingml/2006/table">
            <a:tbl>
              <a:tblPr firstRow="1" bandRow="1">
                <a:tableStyleId>{5C22544A-7EE6-4342-B048-85BDC9FD1C3A}</a:tableStyleId>
              </a:tblPr>
              <a:tblGrid>
                <a:gridCol w="2911912"/>
              </a:tblGrid>
              <a:tr h="370840">
                <a:tc>
                  <a:txBody>
                    <a:bodyPr/>
                    <a:lstStyle/>
                    <a:p>
                      <a:pPr algn="ctr"/>
                      <a:r>
                        <a:rPr lang="en-US" dirty="0" smtClean="0"/>
                        <a:t>Monday</a:t>
                      </a:r>
                      <a:endParaRPr lang="en-US" dirty="0"/>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xmlns="" val="687025178"/>
              </p:ext>
            </p:extLst>
          </p:nvPr>
        </p:nvGraphicFramePr>
        <p:xfrm>
          <a:off x="211587" y="2254852"/>
          <a:ext cx="11809837" cy="2621280"/>
        </p:xfrm>
        <a:graphic>
          <a:graphicData uri="http://schemas.openxmlformats.org/drawingml/2006/table">
            <a:tbl>
              <a:tblPr firstRow="1" bandRow="1">
                <a:tableStyleId>{D7AC3CCA-C797-4891-BE02-D94E43425B78}</a:tableStyleId>
              </a:tblPr>
              <a:tblGrid>
                <a:gridCol w="11809837"/>
              </a:tblGrid>
              <a:tr h="370840">
                <a:tc>
                  <a:txBody>
                    <a:bodyPr/>
                    <a:lstStyle/>
                    <a:p>
                      <a:r>
                        <a:rPr lang="en-US" sz="1600" dirty="0" smtClean="0"/>
                        <a:t>INSTRUCTIONS</a:t>
                      </a:r>
                      <a:r>
                        <a:rPr lang="en-US" sz="1600" baseline="0" dirty="0" smtClean="0"/>
                        <a:t> – Please sit with your lab groups and get out your HW (unless you sent it through </a:t>
                      </a:r>
                      <a:r>
                        <a:rPr lang="en-US" sz="1600" baseline="0" dirty="0" err="1" smtClean="0"/>
                        <a:t>Edsby</a:t>
                      </a:r>
                      <a:r>
                        <a:rPr lang="en-US" sz="1600" baseline="0" dirty="0" smtClean="0"/>
                        <a:t>).</a:t>
                      </a:r>
                    </a:p>
                    <a:p>
                      <a:endParaRPr lang="en-US" sz="1600" b="0" kern="1200" baseline="0" dirty="0" smtClean="0">
                        <a:solidFill>
                          <a:schemeClr val="dk1"/>
                        </a:solidFill>
                        <a:effectLst/>
                        <a:latin typeface="+mn-lt"/>
                        <a:ea typeface="+mn-ea"/>
                        <a:cs typeface="+mn-cs"/>
                      </a:endParaRPr>
                    </a:p>
                    <a:p>
                      <a:r>
                        <a:rPr lang="en-US" sz="1600" b="0" kern="1200" baseline="0" dirty="0" smtClean="0">
                          <a:solidFill>
                            <a:schemeClr val="dk1"/>
                          </a:solidFill>
                          <a:effectLst/>
                          <a:latin typeface="+mn-lt"/>
                          <a:ea typeface="+mn-ea"/>
                          <a:cs typeface="+mn-cs"/>
                        </a:rPr>
                        <a:t>You will also need your information packet and the ADI graphic organizer.</a:t>
                      </a:r>
                    </a:p>
                  </a:txBody>
                  <a:tcPr/>
                </a:tc>
              </a:tr>
              <a:tr h="370840">
                <a:tc>
                  <a:txBody>
                    <a:bodyPr/>
                    <a:lstStyle/>
                    <a:p>
                      <a:r>
                        <a:rPr lang="en-US" sz="1600" b="1" u="sng" kern="1200" baseline="0" dirty="0" err="1" smtClean="0">
                          <a:solidFill>
                            <a:schemeClr val="dk1"/>
                          </a:solidFill>
                          <a:effectLst/>
                          <a:latin typeface="+mn-lt"/>
                          <a:ea typeface="+mn-ea"/>
                          <a:cs typeface="+mn-cs"/>
                        </a:rPr>
                        <a:t>Bellwork</a:t>
                      </a:r>
                      <a:endParaRPr lang="en-US" sz="1600" b="1" u="sng" kern="1200" baseline="0" dirty="0" smtClean="0">
                        <a:solidFill>
                          <a:schemeClr val="dk1"/>
                        </a:solidFill>
                        <a:effectLst/>
                        <a:latin typeface="+mn-lt"/>
                        <a:ea typeface="+mn-ea"/>
                        <a:cs typeface="+mn-cs"/>
                      </a:endParaRPr>
                    </a:p>
                    <a:p>
                      <a:endParaRPr lang="en-US" sz="1600" b="0" kern="1200" baseline="0" dirty="0" smtClean="0">
                        <a:solidFill>
                          <a:schemeClr val="dk1"/>
                        </a:solidFill>
                        <a:effectLst/>
                        <a:latin typeface="+mn-lt"/>
                        <a:ea typeface="+mn-ea"/>
                        <a:cs typeface="+mn-cs"/>
                      </a:endParaRPr>
                    </a:p>
                    <a:p>
                      <a:pPr marL="342900" indent="-342900">
                        <a:buAutoNum type="arabicPeriod"/>
                      </a:pPr>
                      <a:r>
                        <a:rPr lang="en-US" sz="1600" b="0" kern="1200" baseline="0" dirty="0" smtClean="0">
                          <a:solidFill>
                            <a:schemeClr val="dk1"/>
                          </a:solidFill>
                          <a:effectLst/>
                          <a:latin typeface="+mn-lt"/>
                          <a:ea typeface="+mn-ea"/>
                          <a:cs typeface="+mn-cs"/>
                        </a:rPr>
                        <a:t>What is the scientific method (list the steps or summarize) and why is it important when solving a problem? </a:t>
                      </a:r>
                    </a:p>
                    <a:p>
                      <a:pPr marL="342900" indent="-342900">
                        <a:buNone/>
                      </a:pPr>
                      <a:endParaRPr lang="en-US" sz="1600" b="0" kern="1200" baseline="0" dirty="0" smtClean="0">
                        <a:solidFill>
                          <a:schemeClr val="dk1"/>
                        </a:solidFill>
                        <a:effectLst/>
                        <a:latin typeface="+mn-lt"/>
                        <a:ea typeface="+mn-ea"/>
                        <a:cs typeface="+mn-cs"/>
                      </a:endParaRPr>
                    </a:p>
                    <a:p>
                      <a:pPr marL="342900" indent="-342900">
                        <a:buNone/>
                      </a:pPr>
                      <a:r>
                        <a:rPr lang="en-US" sz="1600" b="0" kern="1200" baseline="0" dirty="0" smtClean="0">
                          <a:solidFill>
                            <a:schemeClr val="dk1"/>
                          </a:solidFill>
                          <a:effectLst/>
                          <a:latin typeface="+mn-lt"/>
                          <a:ea typeface="+mn-ea"/>
                          <a:cs typeface="+mn-cs"/>
                        </a:rPr>
                        <a:t>2.    Why is it important to preserve heritage sites? Give at least 2 examples.</a:t>
                      </a:r>
                    </a:p>
                    <a:p>
                      <a:pPr marL="0" indent="0">
                        <a:buNone/>
                      </a:pPr>
                      <a:endParaRPr lang="en-US" sz="1600" b="0" kern="1200" baseline="0" dirty="0" smtClean="0">
                        <a:solidFill>
                          <a:schemeClr val="dk1"/>
                        </a:solidFill>
                        <a:effectLst/>
                        <a:latin typeface="+mn-lt"/>
                        <a:ea typeface="+mn-ea"/>
                        <a:cs typeface="+mn-cs"/>
                      </a:endParaRPr>
                    </a:p>
                    <a:p>
                      <a:endParaRPr lang="en-US" sz="1600" b="0" kern="1200" baseline="0" dirty="0" smtClean="0">
                        <a:solidFill>
                          <a:schemeClr val="dk1"/>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xmlns="" val="2162449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cstate="print"/>
          <a:stretch>
            <a:fillRect/>
          </a:stretch>
        </p:blipFill>
        <p:spPr>
          <a:xfrm>
            <a:off x="0" y="0"/>
            <a:ext cx="12192000" cy="6917322"/>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xmlns="" val="863786791"/>
              </p:ext>
            </p:extLst>
          </p:nvPr>
        </p:nvGraphicFramePr>
        <p:xfrm>
          <a:off x="0" y="453747"/>
          <a:ext cx="3329126" cy="5699760"/>
        </p:xfrm>
        <a:graphic>
          <a:graphicData uri="http://schemas.openxmlformats.org/drawingml/2006/table">
            <a:tbl>
              <a:tblPr firstRow="1" bandRow="1">
                <a:tableStyleId>{D7AC3CCA-C797-4891-BE02-D94E43425B78}</a:tableStyleId>
              </a:tblPr>
              <a:tblGrid>
                <a:gridCol w="3329126"/>
              </a:tblGrid>
              <a:tr h="2982897">
                <a:tc>
                  <a:txBody>
                    <a:bodyPr/>
                    <a:lstStyle/>
                    <a:p>
                      <a:r>
                        <a:rPr lang="en-US" sz="2000" dirty="0" smtClean="0"/>
                        <a:t>INSTRUCTIONS</a:t>
                      </a:r>
                      <a:r>
                        <a:rPr lang="en-US" sz="2000" baseline="0" dirty="0" smtClean="0"/>
                        <a:t> – You and your lab partner(s) must write out your proposed lab procedures as a rough draft. </a:t>
                      </a:r>
                    </a:p>
                    <a:p>
                      <a:endParaRPr lang="en-US" sz="2000" baseline="0" dirty="0" smtClean="0"/>
                    </a:p>
                    <a:p>
                      <a:r>
                        <a:rPr lang="en-US" sz="2000" baseline="0" dirty="0" smtClean="0"/>
                        <a:t>Then, </a:t>
                      </a:r>
                      <a:r>
                        <a:rPr lang="en-US" sz="2400" b="1" u="sng" baseline="0" dirty="0" smtClean="0">
                          <a:solidFill>
                            <a:srgbClr val="FF0000"/>
                          </a:solidFill>
                        </a:rPr>
                        <a:t>once they have been approved by the teacher </a:t>
                      </a:r>
                      <a:r>
                        <a:rPr lang="en-US" sz="2000" baseline="0" dirty="0" smtClean="0"/>
                        <a:t>you will make any modifications and all of you will copy your procedures onto your ADI graphic organizer (found in your packet). </a:t>
                      </a:r>
                    </a:p>
                    <a:p>
                      <a:endParaRPr lang="en-US" sz="2000" baseline="0" dirty="0" smtClean="0"/>
                    </a:p>
                    <a:p>
                      <a:r>
                        <a:rPr lang="en-US" sz="2000" baseline="0" dirty="0" smtClean="0"/>
                        <a:t>You must have this with you tomorrow as your “</a:t>
                      </a:r>
                      <a:r>
                        <a:rPr lang="en-US" sz="2000" baseline="0" dirty="0" err="1" smtClean="0"/>
                        <a:t>prelab</a:t>
                      </a:r>
                      <a:r>
                        <a:rPr lang="en-US" sz="2000" baseline="0" dirty="0" smtClean="0"/>
                        <a:t>” to participate in the lab.</a:t>
                      </a:r>
                      <a:endParaRPr lang="en-US" sz="2000" b="0" kern="1200" baseline="0" dirty="0" smtClean="0">
                        <a:solidFill>
                          <a:schemeClr val="dk1"/>
                        </a:solidFill>
                        <a:effectLst/>
                        <a:latin typeface="+mn-lt"/>
                        <a:ea typeface="+mn-ea"/>
                        <a:cs typeface="+mn-cs"/>
                      </a:endParaRPr>
                    </a:p>
                    <a:p>
                      <a:endParaRPr lang="en-US" sz="1600" b="0" kern="1200" baseline="0" dirty="0" smtClean="0">
                        <a:solidFill>
                          <a:schemeClr val="dk1"/>
                        </a:solidFill>
                        <a:effectLst/>
                        <a:latin typeface="+mn-lt"/>
                        <a:ea typeface="+mn-ea"/>
                        <a:cs typeface="+mn-cs"/>
                      </a:endParaRPr>
                    </a:p>
                  </a:txBody>
                  <a:tcPr/>
                </a:tc>
              </a:tr>
            </a:tbl>
          </a:graphicData>
        </a:graphic>
      </p:graphicFrame>
      <p:graphicFrame>
        <p:nvGraphicFramePr>
          <p:cNvPr id="7" name="Table 6"/>
          <p:cNvGraphicFramePr>
            <a:graphicFrameLocks noGrp="1"/>
          </p:cNvGraphicFramePr>
          <p:nvPr/>
        </p:nvGraphicFramePr>
        <p:xfrm>
          <a:off x="5881188" y="5174099"/>
          <a:ext cx="5940697" cy="965443"/>
        </p:xfrm>
        <a:graphic>
          <a:graphicData uri="http://schemas.openxmlformats.org/drawingml/2006/table">
            <a:tbl>
              <a:tblPr firstRow="1" bandRow="1">
                <a:tableStyleId>{5C22544A-7EE6-4342-B048-85BDC9FD1C3A}</a:tableStyleId>
              </a:tblPr>
              <a:tblGrid>
                <a:gridCol w="5940697"/>
              </a:tblGrid>
              <a:tr h="965443">
                <a:tc>
                  <a:txBody>
                    <a:bodyPr/>
                    <a:lstStyle/>
                    <a:p>
                      <a:r>
                        <a:rPr lang="en-US" sz="2800" dirty="0" smtClean="0">
                          <a:solidFill>
                            <a:schemeClr val="tx1"/>
                          </a:solidFill>
                        </a:rPr>
                        <a:t>LAB TOMORROW – COVERED</a:t>
                      </a:r>
                      <a:r>
                        <a:rPr lang="en-US" sz="2800" baseline="0" dirty="0" smtClean="0">
                          <a:solidFill>
                            <a:schemeClr val="tx1"/>
                          </a:solidFill>
                        </a:rPr>
                        <a:t> SHOES, HAIR TIED BACK, ECT… MEET HERE 1ST</a:t>
                      </a:r>
                      <a:endParaRPr lang="en-US" sz="2800" dirty="0">
                        <a:solidFill>
                          <a:schemeClr val="tx1"/>
                        </a:solidFill>
                      </a:endParaRPr>
                    </a:p>
                  </a:txBody>
                  <a:tcPr>
                    <a:solidFill>
                      <a:srgbClr val="FFFF00"/>
                    </a:solidFill>
                  </a:tcPr>
                </a:tc>
              </a:tr>
            </a:tbl>
          </a:graphicData>
        </a:graphic>
      </p:graphicFrame>
    </p:spTree>
    <p:extLst>
      <p:ext uri="{BB962C8B-B14F-4D97-AF65-F5344CB8AC3E}">
        <p14:creationId xmlns:p14="http://schemas.microsoft.com/office/powerpoint/2010/main" xmlns="" val="502652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cstate="print"/>
          <a:stretch>
            <a:fillRect/>
          </a:stretch>
        </p:blipFill>
        <p:spPr>
          <a:xfrm>
            <a:off x="0" y="0"/>
            <a:ext cx="12192000" cy="6917322"/>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xmlns="" val="3370109485"/>
              </p:ext>
            </p:extLst>
          </p:nvPr>
        </p:nvGraphicFramePr>
        <p:xfrm>
          <a:off x="68975" y="451219"/>
          <a:ext cx="11994394" cy="671144"/>
        </p:xfrm>
        <a:graphic>
          <a:graphicData uri="http://schemas.openxmlformats.org/drawingml/2006/table">
            <a:tbl>
              <a:tblPr firstRow="1" bandRow="1">
                <a:tableStyleId>{00A15C55-8517-42AA-B614-E9B94910E393}</a:tableStyleId>
              </a:tblPr>
              <a:tblGrid>
                <a:gridCol w="11994394"/>
              </a:tblGrid>
              <a:tr h="6711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tx1"/>
                          </a:solidFill>
                          <a:effectLst/>
                        </a:rPr>
                        <a:t>Objective: </a:t>
                      </a:r>
                      <a:r>
                        <a:rPr lang="en-US" sz="1800" b="1" kern="1200" dirty="0" smtClean="0">
                          <a:solidFill>
                            <a:schemeClr val="tx1"/>
                          </a:solidFill>
                          <a:latin typeface="+mn-lt"/>
                          <a:ea typeface="+mn-ea"/>
                          <a:cs typeface="+mn-cs"/>
                        </a:rPr>
                        <a:t>Students will investigate the best materials for preserving rock based heritage structures by using</a:t>
                      </a:r>
                      <a:r>
                        <a:rPr lang="en-US" sz="1800" b="1" kern="1200" baseline="0" dirty="0" smtClean="0">
                          <a:solidFill>
                            <a:schemeClr val="tx1"/>
                          </a:solidFill>
                          <a:latin typeface="+mn-lt"/>
                          <a:ea typeface="+mn-ea"/>
                          <a:cs typeface="+mn-cs"/>
                        </a:rPr>
                        <a:t> lab time to work through</a:t>
                      </a:r>
                      <a:r>
                        <a:rPr lang="en-US" sz="1800" b="1" kern="1200" dirty="0" smtClean="0">
                          <a:solidFill>
                            <a:schemeClr val="tx1"/>
                          </a:solidFill>
                          <a:latin typeface="+mn-lt"/>
                          <a:ea typeface="+mn-ea"/>
                          <a:cs typeface="+mn-cs"/>
                        </a:rPr>
                        <a:t> the experiments they designed. </a:t>
                      </a:r>
                    </a:p>
                  </a:txBody>
                  <a:tcPr/>
                </a:tc>
              </a:tr>
            </a:tbl>
          </a:graphicData>
        </a:graphic>
      </p:graphicFrame>
      <p:graphicFrame>
        <p:nvGraphicFramePr>
          <p:cNvPr id="6" name="Table 5"/>
          <p:cNvGraphicFramePr>
            <a:graphicFrameLocks noGrp="1"/>
          </p:cNvGraphicFramePr>
          <p:nvPr/>
        </p:nvGraphicFramePr>
        <p:xfrm>
          <a:off x="77366" y="0"/>
          <a:ext cx="6776439" cy="370840"/>
        </p:xfrm>
        <a:graphic>
          <a:graphicData uri="http://schemas.openxmlformats.org/drawingml/2006/table">
            <a:tbl>
              <a:tblPr firstRow="1" bandRow="1">
                <a:tableStyleId>{F5AB1C69-6EDB-4FF4-983F-18BD219EF322}</a:tableStyleId>
              </a:tblPr>
              <a:tblGrid>
                <a:gridCol w="6776439"/>
              </a:tblGrid>
              <a:tr h="370840">
                <a:tc>
                  <a:txBody>
                    <a:bodyPr/>
                    <a:lstStyle/>
                    <a:p>
                      <a:r>
                        <a:rPr lang="en-US" sz="1600" b="1" i="1" dirty="0" smtClean="0">
                          <a:solidFill>
                            <a:srgbClr val="C808A3"/>
                          </a:solidFill>
                          <a:effectLst/>
                        </a:rPr>
                        <a:t>ALWAYS</a:t>
                      </a:r>
                      <a:r>
                        <a:rPr lang="en-US" sz="1600" b="1" i="1" baseline="0" dirty="0" smtClean="0">
                          <a:solidFill>
                            <a:srgbClr val="C808A3"/>
                          </a:solidFill>
                          <a:effectLst/>
                        </a:rPr>
                        <a:t> WRITE THE OBJECTIVE AND ANSWER QUESTIONS IN FULL SENTENCES.</a:t>
                      </a:r>
                      <a:endParaRPr lang="en-US" sz="1600" b="1" i="1" dirty="0">
                        <a:solidFill>
                          <a:srgbClr val="C808A3"/>
                        </a:solidFill>
                        <a:effectLst/>
                      </a:endParaRPr>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xmlns="" val="1812627361"/>
              </p:ext>
            </p:extLst>
          </p:nvPr>
        </p:nvGraphicFramePr>
        <p:xfrm>
          <a:off x="9127222" y="0"/>
          <a:ext cx="2911912" cy="370840"/>
        </p:xfrm>
        <a:graphic>
          <a:graphicData uri="http://schemas.openxmlformats.org/drawingml/2006/table">
            <a:tbl>
              <a:tblPr firstRow="1" bandRow="1">
                <a:tableStyleId>{5C22544A-7EE6-4342-B048-85BDC9FD1C3A}</a:tableStyleId>
              </a:tblPr>
              <a:tblGrid>
                <a:gridCol w="2911912"/>
              </a:tblGrid>
              <a:tr h="370840">
                <a:tc>
                  <a:txBody>
                    <a:bodyPr/>
                    <a:lstStyle/>
                    <a:p>
                      <a:pPr algn="ctr"/>
                      <a:r>
                        <a:rPr lang="en-US" dirty="0" smtClean="0"/>
                        <a:t>Tuesday</a:t>
                      </a:r>
                      <a:endParaRPr lang="en-US" dirty="0"/>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xmlns="" val="687025178"/>
              </p:ext>
            </p:extLst>
          </p:nvPr>
        </p:nvGraphicFramePr>
        <p:xfrm>
          <a:off x="211587" y="2254852"/>
          <a:ext cx="11809837" cy="2895600"/>
        </p:xfrm>
        <a:graphic>
          <a:graphicData uri="http://schemas.openxmlformats.org/drawingml/2006/table">
            <a:tbl>
              <a:tblPr firstRow="1" bandRow="1">
                <a:tableStyleId>{D7AC3CCA-C797-4891-BE02-D94E43425B78}</a:tableStyleId>
              </a:tblPr>
              <a:tblGrid>
                <a:gridCol w="11809837"/>
              </a:tblGrid>
              <a:tr h="370840">
                <a:tc>
                  <a:txBody>
                    <a:bodyPr/>
                    <a:lstStyle/>
                    <a:p>
                      <a:r>
                        <a:rPr lang="en-US" sz="1600" dirty="0" smtClean="0"/>
                        <a:t>INSTRUCTIONS</a:t>
                      </a:r>
                      <a:r>
                        <a:rPr lang="en-US" sz="1600" baseline="0" dirty="0" smtClean="0"/>
                        <a:t> – Please sit with your lab groups and get out your HW (this was your pre-lab assignment). By the end of today you should have all your data AND </a:t>
                      </a:r>
                      <a:r>
                        <a:rPr lang="en-US" sz="1800" u="sng" baseline="0" dirty="0" smtClean="0">
                          <a:solidFill>
                            <a:srgbClr val="C00000"/>
                          </a:solidFill>
                        </a:rPr>
                        <a:t>by tomorrow your rough draft ADI board should be completed</a:t>
                      </a:r>
                      <a:r>
                        <a:rPr lang="en-US" sz="1600" baseline="0" dirty="0" smtClean="0"/>
                        <a:t> (this is in your information packet)</a:t>
                      </a:r>
                    </a:p>
                    <a:p>
                      <a:endParaRPr lang="en-US" sz="1600" b="0" kern="1200" baseline="0" dirty="0" smtClean="0">
                        <a:solidFill>
                          <a:schemeClr val="dk1"/>
                        </a:solidFill>
                        <a:effectLst/>
                        <a:latin typeface="+mn-lt"/>
                        <a:ea typeface="+mn-ea"/>
                        <a:cs typeface="+mn-cs"/>
                      </a:endParaRPr>
                    </a:p>
                    <a:p>
                      <a:r>
                        <a:rPr lang="en-US" sz="1600" b="0" kern="1200" baseline="0" dirty="0" smtClean="0">
                          <a:solidFill>
                            <a:schemeClr val="dk1"/>
                          </a:solidFill>
                          <a:effectLst/>
                          <a:latin typeface="+mn-lt"/>
                          <a:ea typeface="+mn-ea"/>
                          <a:cs typeface="+mn-cs"/>
                        </a:rPr>
                        <a:t>You need to be prepared to go into the lab as I will also be checking for lab appropriate attire.</a:t>
                      </a:r>
                    </a:p>
                  </a:txBody>
                  <a:tcPr/>
                </a:tc>
              </a:tr>
              <a:tr h="370840">
                <a:tc>
                  <a:txBody>
                    <a:bodyPr/>
                    <a:lstStyle/>
                    <a:p>
                      <a:r>
                        <a:rPr lang="en-US" sz="1600" b="1" u="sng" kern="1200" baseline="0" dirty="0" err="1" smtClean="0">
                          <a:solidFill>
                            <a:schemeClr val="dk1"/>
                          </a:solidFill>
                          <a:effectLst/>
                          <a:latin typeface="+mn-lt"/>
                          <a:ea typeface="+mn-ea"/>
                          <a:cs typeface="+mn-cs"/>
                        </a:rPr>
                        <a:t>Bellwork</a:t>
                      </a:r>
                      <a:endParaRPr lang="en-US" sz="1600" b="1" u="sng" kern="1200" baseline="0" dirty="0" smtClean="0">
                        <a:solidFill>
                          <a:schemeClr val="dk1"/>
                        </a:solidFill>
                        <a:effectLst/>
                        <a:latin typeface="+mn-lt"/>
                        <a:ea typeface="+mn-ea"/>
                        <a:cs typeface="+mn-cs"/>
                      </a:endParaRPr>
                    </a:p>
                    <a:p>
                      <a:endParaRPr lang="en-US" sz="1600" b="0" kern="1200" baseline="0" dirty="0" smtClean="0">
                        <a:solidFill>
                          <a:schemeClr val="dk1"/>
                        </a:solidFill>
                        <a:effectLst/>
                        <a:latin typeface="+mn-lt"/>
                        <a:ea typeface="+mn-ea"/>
                        <a:cs typeface="+mn-cs"/>
                      </a:endParaRPr>
                    </a:p>
                    <a:p>
                      <a:pPr marL="342900" indent="-342900">
                        <a:buAutoNum type="arabicPeriod"/>
                      </a:pPr>
                      <a:r>
                        <a:rPr lang="en-US" sz="1600" b="0" kern="1200" baseline="0" dirty="0" smtClean="0">
                          <a:solidFill>
                            <a:schemeClr val="dk1"/>
                          </a:solidFill>
                          <a:effectLst/>
                          <a:latin typeface="+mn-lt"/>
                          <a:ea typeface="+mn-ea"/>
                          <a:cs typeface="+mn-cs"/>
                        </a:rPr>
                        <a:t>What type of lab safety materials will you need for your lab? Yes,  you should have some listed….</a:t>
                      </a:r>
                    </a:p>
                    <a:p>
                      <a:pPr marL="342900" indent="-342900">
                        <a:buNone/>
                      </a:pPr>
                      <a:endParaRPr lang="en-US" sz="1600" b="0" kern="1200" baseline="0" dirty="0" smtClean="0">
                        <a:solidFill>
                          <a:schemeClr val="dk1"/>
                        </a:solidFill>
                        <a:effectLst/>
                        <a:latin typeface="+mn-lt"/>
                        <a:ea typeface="+mn-ea"/>
                        <a:cs typeface="+mn-cs"/>
                      </a:endParaRPr>
                    </a:p>
                    <a:p>
                      <a:pPr marL="342900" indent="-342900">
                        <a:buNone/>
                      </a:pPr>
                      <a:r>
                        <a:rPr lang="en-US" sz="1600" b="0" kern="1200" baseline="0" dirty="0" smtClean="0">
                          <a:solidFill>
                            <a:schemeClr val="dk1"/>
                          </a:solidFill>
                          <a:effectLst/>
                          <a:latin typeface="+mn-lt"/>
                          <a:ea typeface="+mn-ea"/>
                          <a:cs typeface="+mn-cs"/>
                        </a:rPr>
                        <a:t>2.    What must you do before leaving the lab today? (HINT – what we do every time…)</a:t>
                      </a:r>
                    </a:p>
                    <a:p>
                      <a:pPr marL="0" indent="0">
                        <a:buNone/>
                      </a:pPr>
                      <a:endParaRPr lang="en-US" sz="1600" b="0" kern="1200" baseline="0" dirty="0" smtClean="0">
                        <a:solidFill>
                          <a:schemeClr val="dk1"/>
                        </a:solidFill>
                        <a:effectLst/>
                        <a:latin typeface="+mn-lt"/>
                        <a:ea typeface="+mn-ea"/>
                        <a:cs typeface="+mn-cs"/>
                      </a:endParaRPr>
                    </a:p>
                    <a:p>
                      <a:endParaRPr lang="en-US" sz="1600" b="0" kern="1200" baseline="0" dirty="0" smtClean="0">
                        <a:solidFill>
                          <a:schemeClr val="dk1"/>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xmlns="" val="2162449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cstate="print"/>
          <a:stretch>
            <a:fillRect/>
          </a:stretch>
        </p:blipFill>
        <p:spPr>
          <a:xfrm>
            <a:off x="0" y="0"/>
            <a:ext cx="12192000" cy="6917322"/>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xmlns="" val="3370109485"/>
              </p:ext>
            </p:extLst>
          </p:nvPr>
        </p:nvGraphicFramePr>
        <p:xfrm>
          <a:off x="68975" y="451219"/>
          <a:ext cx="11994394" cy="671144"/>
        </p:xfrm>
        <a:graphic>
          <a:graphicData uri="http://schemas.openxmlformats.org/drawingml/2006/table">
            <a:tbl>
              <a:tblPr firstRow="1" bandRow="1">
                <a:tableStyleId>{00A15C55-8517-42AA-B614-E9B94910E393}</a:tableStyleId>
              </a:tblPr>
              <a:tblGrid>
                <a:gridCol w="11994394"/>
              </a:tblGrid>
              <a:tr h="6711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tx1"/>
                          </a:solidFill>
                          <a:effectLst/>
                        </a:rPr>
                        <a:t>Objective: </a:t>
                      </a:r>
                      <a:r>
                        <a:rPr lang="en-US" sz="1800" b="1" kern="1200" dirty="0" smtClean="0">
                          <a:solidFill>
                            <a:schemeClr val="tx1"/>
                          </a:solidFill>
                          <a:latin typeface="+mn-lt"/>
                          <a:ea typeface="+mn-ea"/>
                          <a:cs typeface="+mn-cs"/>
                        </a:rPr>
                        <a:t>Students will analyze, interpret, and present their data to the class by using whiteboards to engage in scientific argumentation with their peers.</a:t>
                      </a:r>
                    </a:p>
                  </a:txBody>
                  <a:tcPr/>
                </a:tc>
              </a:tr>
            </a:tbl>
          </a:graphicData>
        </a:graphic>
      </p:graphicFrame>
      <p:graphicFrame>
        <p:nvGraphicFramePr>
          <p:cNvPr id="6" name="Table 5"/>
          <p:cNvGraphicFramePr>
            <a:graphicFrameLocks noGrp="1"/>
          </p:cNvGraphicFramePr>
          <p:nvPr/>
        </p:nvGraphicFramePr>
        <p:xfrm>
          <a:off x="77366" y="0"/>
          <a:ext cx="6776439" cy="370840"/>
        </p:xfrm>
        <a:graphic>
          <a:graphicData uri="http://schemas.openxmlformats.org/drawingml/2006/table">
            <a:tbl>
              <a:tblPr firstRow="1" bandRow="1">
                <a:tableStyleId>{F5AB1C69-6EDB-4FF4-983F-18BD219EF322}</a:tableStyleId>
              </a:tblPr>
              <a:tblGrid>
                <a:gridCol w="6776439"/>
              </a:tblGrid>
              <a:tr h="370840">
                <a:tc>
                  <a:txBody>
                    <a:bodyPr/>
                    <a:lstStyle/>
                    <a:p>
                      <a:r>
                        <a:rPr lang="en-US" sz="1600" b="1" i="1" dirty="0" smtClean="0">
                          <a:solidFill>
                            <a:srgbClr val="C808A3"/>
                          </a:solidFill>
                          <a:effectLst/>
                        </a:rPr>
                        <a:t>ALWAYS</a:t>
                      </a:r>
                      <a:r>
                        <a:rPr lang="en-US" sz="1600" b="1" i="1" baseline="0" dirty="0" smtClean="0">
                          <a:solidFill>
                            <a:srgbClr val="C808A3"/>
                          </a:solidFill>
                          <a:effectLst/>
                        </a:rPr>
                        <a:t> WRITE THE OBJECTIVE AND ANSWER QUESTIONS IN FULL SENTENCES.</a:t>
                      </a:r>
                      <a:endParaRPr lang="en-US" sz="1600" b="1" i="1" dirty="0">
                        <a:solidFill>
                          <a:srgbClr val="C808A3"/>
                        </a:solidFill>
                        <a:effectLst/>
                      </a:endParaRPr>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xmlns="" val="1812627361"/>
              </p:ext>
            </p:extLst>
          </p:nvPr>
        </p:nvGraphicFramePr>
        <p:xfrm>
          <a:off x="9127222" y="0"/>
          <a:ext cx="2911912" cy="370840"/>
        </p:xfrm>
        <a:graphic>
          <a:graphicData uri="http://schemas.openxmlformats.org/drawingml/2006/table">
            <a:tbl>
              <a:tblPr firstRow="1" bandRow="1">
                <a:tableStyleId>{5C22544A-7EE6-4342-B048-85BDC9FD1C3A}</a:tableStyleId>
              </a:tblPr>
              <a:tblGrid>
                <a:gridCol w="2911912"/>
              </a:tblGrid>
              <a:tr h="370840">
                <a:tc>
                  <a:txBody>
                    <a:bodyPr/>
                    <a:lstStyle/>
                    <a:p>
                      <a:pPr algn="ctr"/>
                      <a:r>
                        <a:rPr lang="en-US" dirty="0" smtClean="0"/>
                        <a:t>Wednesday</a:t>
                      </a:r>
                      <a:endParaRPr lang="en-US" dirty="0"/>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xmlns="" val="687025178"/>
              </p:ext>
            </p:extLst>
          </p:nvPr>
        </p:nvGraphicFramePr>
        <p:xfrm>
          <a:off x="211587" y="2254852"/>
          <a:ext cx="11809837" cy="2377440"/>
        </p:xfrm>
        <a:graphic>
          <a:graphicData uri="http://schemas.openxmlformats.org/drawingml/2006/table">
            <a:tbl>
              <a:tblPr firstRow="1" bandRow="1">
                <a:tableStyleId>{D7AC3CCA-C797-4891-BE02-D94E43425B78}</a:tableStyleId>
              </a:tblPr>
              <a:tblGrid>
                <a:gridCol w="11809837"/>
              </a:tblGrid>
              <a:tr h="370840">
                <a:tc>
                  <a:txBody>
                    <a:bodyPr/>
                    <a:lstStyle/>
                    <a:p>
                      <a:r>
                        <a:rPr lang="en-US" sz="1600" dirty="0" smtClean="0"/>
                        <a:t>INSTRUCTIONS</a:t>
                      </a:r>
                      <a:r>
                        <a:rPr lang="en-US" sz="1600" baseline="0" dirty="0" smtClean="0"/>
                        <a:t> – Please sit with your lab groups and get out your HW (this was the rough draft of your ADI board).</a:t>
                      </a:r>
                    </a:p>
                    <a:p>
                      <a:endParaRPr lang="en-US" sz="1600" b="0" kern="1200" baseline="0" dirty="0" smtClean="0">
                        <a:solidFill>
                          <a:schemeClr val="dk1"/>
                        </a:solidFill>
                        <a:effectLst/>
                        <a:latin typeface="+mn-lt"/>
                        <a:ea typeface="+mn-ea"/>
                        <a:cs typeface="+mn-cs"/>
                      </a:endParaRPr>
                    </a:p>
                  </a:txBody>
                  <a:tcPr/>
                </a:tc>
              </a:tr>
              <a:tr h="370840">
                <a:tc>
                  <a:txBody>
                    <a:bodyPr/>
                    <a:lstStyle/>
                    <a:p>
                      <a:r>
                        <a:rPr lang="en-US" sz="1600" b="1" u="sng" kern="1200" baseline="0" dirty="0" err="1" smtClean="0">
                          <a:solidFill>
                            <a:schemeClr val="dk1"/>
                          </a:solidFill>
                          <a:effectLst/>
                          <a:latin typeface="+mn-lt"/>
                          <a:ea typeface="+mn-ea"/>
                          <a:cs typeface="+mn-cs"/>
                        </a:rPr>
                        <a:t>Bellwork</a:t>
                      </a:r>
                      <a:endParaRPr lang="en-US" sz="1600" b="1" u="sng" kern="1200" baseline="0" dirty="0" smtClean="0">
                        <a:solidFill>
                          <a:schemeClr val="dk1"/>
                        </a:solidFill>
                        <a:effectLst/>
                        <a:latin typeface="+mn-lt"/>
                        <a:ea typeface="+mn-ea"/>
                        <a:cs typeface="+mn-cs"/>
                      </a:endParaRPr>
                    </a:p>
                    <a:p>
                      <a:endParaRPr lang="en-US" sz="1600" b="0" kern="1200" baseline="0" dirty="0" smtClean="0">
                        <a:solidFill>
                          <a:schemeClr val="dk1"/>
                        </a:solidFill>
                        <a:effectLst/>
                        <a:latin typeface="+mn-lt"/>
                        <a:ea typeface="+mn-ea"/>
                        <a:cs typeface="+mn-cs"/>
                      </a:endParaRPr>
                    </a:p>
                    <a:p>
                      <a:pPr marL="342900" indent="-342900">
                        <a:buAutoNum type="arabicPeriod"/>
                      </a:pPr>
                      <a:r>
                        <a:rPr lang="en-US" sz="1600" b="0" kern="1200" baseline="0" dirty="0" smtClean="0">
                          <a:solidFill>
                            <a:schemeClr val="dk1"/>
                          </a:solidFill>
                          <a:effectLst/>
                          <a:latin typeface="+mn-lt"/>
                          <a:ea typeface="+mn-ea"/>
                          <a:cs typeface="+mn-cs"/>
                        </a:rPr>
                        <a:t>Give 2-3 examples of problem solving you had to do in the lab yesterday.</a:t>
                      </a:r>
                    </a:p>
                    <a:p>
                      <a:pPr marL="342900" indent="-342900">
                        <a:buNone/>
                      </a:pPr>
                      <a:endParaRPr lang="en-US" sz="1600" b="0" kern="1200" baseline="0" dirty="0" smtClean="0">
                        <a:solidFill>
                          <a:schemeClr val="dk1"/>
                        </a:solidFill>
                        <a:effectLst/>
                        <a:latin typeface="+mn-lt"/>
                        <a:ea typeface="+mn-ea"/>
                        <a:cs typeface="+mn-cs"/>
                      </a:endParaRPr>
                    </a:p>
                    <a:p>
                      <a:pPr marL="342900" indent="-342900">
                        <a:buNone/>
                      </a:pPr>
                      <a:r>
                        <a:rPr lang="en-US" sz="1600" b="0" kern="1200" baseline="0" dirty="0" smtClean="0">
                          <a:solidFill>
                            <a:schemeClr val="dk1"/>
                          </a:solidFill>
                          <a:effectLst/>
                          <a:latin typeface="+mn-lt"/>
                          <a:ea typeface="+mn-ea"/>
                          <a:cs typeface="+mn-cs"/>
                        </a:rPr>
                        <a:t>2.    What would have made your lab procedures better? </a:t>
                      </a:r>
                    </a:p>
                    <a:p>
                      <a:pPr marL="0" indent="0">
                        <a:buNone/>
                      </a:pPr>
                      <a:endParaRPr lang="en-US" sz="1600" b="0" kern="1200" baseline="0" dirty="0" smtClean="0">
                        <a:solidFill>
                          <a:schemeClr val="dk1"/>
                        </a:solidFill>
                        <a:effectLst/>
                        <a:latin typeface="+mn-lt"/>
                        <a:ea typeface="+mn-ea"/>
                        <a:cs typeface="+mn-cs"/>
                      </a:endParaRPr>
                    </a:p>
                    <a:p>
                      <a:endParaRPr lang="en-US" sz="1600" b="0" kern="1200" baseline="0" dirty="0" smtClean="0">
                        <a:solidFill>
                          <a:schemeClr val="dk1"/>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xmlns="" val="2162449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cstate="print"/>
          <a:stretch>
            <a:fillRect/>
          </a:stretch>
        </p:blipFill>
        <p:spPr>
          <a:xfrm>
            <a:off x="0" y="0"/>
            <a:ext cx="12192000" cy="6917322"/>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xmlns="" val="863786791"/>
              </p:ext>
            </p:extLst>
          </p:nvPr>
        </p:nvGraphicFramePr>
        <p:xfrm>
          <a:off x="0" y="453747"/>
          <a:ext cx="3329126" cy="4907280"/>
        </p:xfrm>
        <a:graphic>
          <a:graphicData uri="http://schemas.openxmlformats.org/drawingml/2006/table">
            <a:tbl>
              <a:tblPr firstRow="1" bandRow="1">
                <a:tableStyleId>{D7AC3CCA-C797-4891-BE02-D94E43425B78}</a:tableStyleId>
              </a:tblPr>
              <a:tblGrid>
                <a:gridCol w="3329126"/>
              </a:tblGrid>
              <a:tr h="2982897">
                <a:tc>
                  <a:txBody>
                    <a:bodyPr/>
                    <a:lstStyle/>
                    <a:p>
                      <a:r>
                        <a:rPr lang="en-US" sz="2000" dirty="0" smtClean="0"/>
                        <a:t>INSTRUCTIONS</a:t>
                      </a:r>
                      <a:r>
                        <a:rPr lang="en-US" sz="2000" baseline="0" dirty="0" smtClean="0"/>
                        <a:t> – You and your lab partner(s) must write fill out your collaborative ADI board by agreeing on the points made in your rough drafts.</a:t>
                      </a:r>
                    </a:p>
                    <a:p>
                      <a:endParaRPr lang="en-US" sz="2000" b="0" kern="1200" baseline="0" dirty="0" smtClean="0">
                        <a:solidFill>
                          <a:schemeClr val="dk1"/>
                        </a:solidFill>
                        <a:effectLst/>
                        <a:latin typeface="+mn-lt"/>
                        <a:ea typeface="+mn-ea"/>
                        <a:cs typeface="+mn-cs"/>
                      </a:endParaRPr>
                    </a:p>
                    <a:p>
                      <a:r>
                        <a:rPr lang="en-US" sz="2000" b="0" kern="1200" baseline="0" dirty="0" smtClean="0">
                          <a:solidFill>
                            <a:schemeClr val="dk1"/>
                          </a:solidFill>
                          <a:effectLst/>
                          <a:latin typeface="+mn-lt"/>
                          <a:ea typeface="+mn-ea"/>
                          <a:cs typeface="+mn-cs"/>
                        </a:rPr>
                        <a:t>You have 20 minutes to complete your ADI board.</a:t>
                      </a:r>
                    </a:p>
                    <a:p>
                      <a:endParaRPr lang="en-US" sz="2000" b="0" kern="1200" baseline="0" dirty="0" smtClean="0">
                        <a:solidFill>
                          <a:schemeClr val="dk1"/>
                        </a:solidFill>
                        <a:effectLst/>
                        <a:latin typeface="+mn-lt"/>
                        <a:ea typeface="+mn-ea"/>
                        <a:cs typeface="+mn-cs"/>
                      </a:endParaRPr>
                    </a:p>
                    <a:p>
                      <a:r>
                        <a:rPr lang="en-US" sz="2000" b="0" kern="1200" baseline="0" dirty="0" smtClean="0">
                          <a:solidFill>
                            <a:schemeClr val="dk1"/>
                          </a:solidFill>
                          <a:effectLst/>
                          <a:latin typeface="+mn-lt"/>
                          <a:ea typeface="+mn-ea"/>
                          <a:cs typeface="+mn-cs"/>
                        </a:rPr>
                        <a:t>Place the board in the location assigned to your group and choose a speaker for your group to stay with the board.</a:t>
                      </a:r>
                    </a:p>
                    <a:p>
                      <a:endParaRPr lang="en-US" sz="1600" b="0" kern="1200" baseline="0" dirty="0" smtClean="0">
                        <a:solidFill>
                          <a:schemeClr val="dk1"/>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xmlns="" val="502652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cstate="print"/>
          <a:stretch>
            <a:fillRect/>
          </a:stretch>
        </p:blipFill>
        <p:spPr>
          <a:xfrm>
            <a:off x="0" y="0"/>
            <a:ext cx="12192000" cy="6917322"/>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xmlns="" val="863786791"/>
              </p:ext>
            </p:extLst>
          </p:nvPr>
        </p:nvGraphicFramePr>
        <p:xfrm>
          <a:off x="4389120" y="514707"/>
          <a:ext cx="3329126" cy="6126480"/>
        </p:xfrm>
        <a:graphic>
          <a:graphicData uri="http://schemas.openxmlformats.org/drawingml/2006/table">
            <a:tbl>
              <a:tblPr firstRow="1" bandRow="1">
                <a:tableStyleId>{D7AC3CCA-C797-4891-BE02-D94E43425B78}</a:tableStyleId>
              </a:tblPr>
              <a:tblGrid>
                <a:gridCol w="3329126"/>
              </a:tblGrid>
              <a:tr h="2982897">
                <a:tc>
                  <a:txBody>
                    <a:bodyPr/>
                    <a:lstStyle/>
                    <a:p>
                      <a:r>
                        <a:rPr lang="en-US" sz="2000" dirty="0" smtClean="0"/>
                        <a:t>INSTRUCTIONS</a:t>
                      </a:r>
                      <a:r>
                        <a:rPr lang="en-US" sz="2000" baseline="0" dirty="0" smtClean="0"/>
                        <a:t> – Everyone except the speaker will travel around to other boards to ask questions and discuss the boards. </a:t>
                      </a:r>
                    </a:p>
                    <a:p>
                      <a:endParaRPr lang="en-US" sz="2000" baseline="0" dirty="0" smtClean="0"/>
                    </a:p>
                    <a:p>
                      <a:r>
                        <a:rPr lang="en-US" sz="2000" baseline="0" dirty="0" smtClean="0"/>
                        <a:t>You will leave post-it note feedback with the speaker. This should be a suggestion for improvement OR what you think is very well done OR a question you think could be addressed. Mrs. Martin will also participate in this step.</a:t>
                      </a:r>
                    </a:p>
                    <a:p>
                      <a:endParaRPr lang="en-US" sz="2000" b="0" kern="1200" baseline="0" dirty="0" smtClean="0">
                        <a:solidFill>
                          <a:schemeClr val="dk1"/>
                        </a:solidFill>
                        <a:effectLst/>
                        <a:latin typeface="+mn-lt"/>
                        <a:ea typeface="+mn-ea"/>
                        <a:cs typeface="+mn-cs"/>
                      </a:endParaRPr>
                    </a:p>
                    <a:p>
                      <a:r>
                        <a:rPr lang="en-US" sz="2000" b="0" kern="1200" baseline="0" dirty="0" smtClean="0">
                          <a:solidFill>
                            <a:schemeClr val="dk1"/>
                          </a:solidFill>
                          <a:effectLst/>
                          <a:latin typeface="+mn-lt"/>
                          <a:ea typeface="+mn-ea"/>
                          <a:cs typeface="+mn-cs"/>
                        </a:rPr>
                        <a:t>You have 10 minutes to do this; you should contribute to AT LEAST 2 boards.</a:t>
                      </a:r>
                    </a:p>
                    <a:p>
                      <a:endParaRPr lang="en-US" sz="1600" b="0" kern="1200" baseline="0" dirty="0" smtClean="0">
                        <a:solidFill>
                          <a:schemeClr val="dk1"/>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xmlns="" val="502652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cstate="print"/>
          <a:stretch>
            <a:fillRect/>
          </a:stretch>
        </p:blipFill>
        <p:spPr>
          <a:xfrm>
            <a:off x="0" y="0"/>
            <a:ext cx="12192000" cy="6917322"/>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xmlns="" val="863786791"/>
              </p:ext>
            </p:extLst>
          </p:nvPr>
        </p:nvGraphicFramePr>
        <p:xfrm>
          <a:off x="8310880" y="1774547"/>
          <a:ext cx="3329126" cy="3992880"/>
        </p:xfrm>
        <a:graphic>
          <a:graphicData uri="http://schemas.openxmlformats.org/drawingml/2006/table">
            <a:tbl>
              <a:tblPr firstRow="1" bandRow="1">
                <a:tableStyleId>{D7AC3CCA-C797-4891-BE02-D94E43425B78}</a:tableStyleId>
              </a:tblPr>
              <a:tblGrid>
                <a:gridCol w="3329126"/>
              </a:tblGrid>
              <a:tr h="2982897">
                <a:tc>
                  <a:txBody>
                    <a:bodyPr/>
                    <a:lstStyle/>
                    <a:p>
                      <a:r>
                        <a:rPr lang="en-US" sz="2000" dirty="0" smtClean="0"/>
                        <a:t>INSTRUCTIONS</a:t>
                      </a:r>
                      <a:r>
                        <a:rPr lang="en-US" sz="2000" baseline="0" dirty="0" smtClean="0"/>
                        <a:t> – Go back to your lab groups and complete your final version of your board on the paper in your information packet.</a:t>
                      </a:r>
                    </a:p>
                    <a:p>
                      <a:endParaRPr lang="en-US" sz="2000" b="0" kern="1200" baseline="0" dirty="0" smtClean="0">
                        <a:solidFill>
                          <a:schemeClr val="dk1"/>
                        </a:solidFill>
                        <a:effectLst/>
                        <a:latin typeface="+mn-lt"/>
                        <a:ea typeface="+mn-ea"/>
                        <a:cs typeface="+mn-cs"/>
                      </a:endParaRPr>
                    </a:p>
                    <a:p>
                      <a:r>
                        <a:rPr lang="en-US" sz="2000" b="0" kern="1200" baseline="0" dirty="0" smtClean="0">
                          <a:solidFill>
                            <a:schemeClr val="dk1"/>
                          </a:solidFill>
                          <a:effectLst/>
                          <a:latin typeface="+mn-lt"/>
                          <a:ea typeface="+mn-ea"/>
                          <a:cs typeface="+mn-cs"/>
                        </a:rPr>
                        <a:t>Tomorrow is a media center day. You must bring your packet. You will be writing your papers in the MC so please bring a flash drive if you want to save them.</a:t>
                      </a:r>
                    </a:p>
                    <a:p>
                      <a:endParaRPr lang="en-US" sz="1600" b="0" kern="1200" baseline="0" dirty="0" smtClean="0">
                        <a:solidFill>
                          <a:schemeClr val="dk1"/>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xmlns="" val="502652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cstate="print"/>
          <a:stretch>
            <a:fillRect/>
          </a:stretch>
        </p:blipFill>
        <p:spPr>
          <a:xfrm>
            <a:off x="0" y="0"/>
            <a:ext cx="12192000" cy="6917322"/>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xmlns="" val="3370109485"/>
              </p:ext>
            </p:extLst>
          </p:nvPr>
        </p:nvGraphicFramePr>
        <p:xfrm>
          <a:off x="68975" y="451219"/>
          <a:ext cx="11994394" cy="671144"/>
        </p:xfrm>
        <a:graphic>
          <a:graphicData uri="http://schemas.openxmlformats.org/drawingml/2006/table">
            <a:tbl>
              <a:tblPr firstRow="1" bandRow="1">
                <a:tableStyleId>{00A15C55-8517-42AA-B614-E9B94910E393}</a:tableStyleId>
              </a:tblPr>
              <a:tblGrid>
                <a:gridCol w="11994394"/>
              </a:tblGrid>
              <a:tr h="6711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tx1"/>
                          </a:solidFill>
                          <a:effectLst/>
                        </a:rPr>
                        <a:t>Objective: </a:t>
                      </a:r>
                      <a:r>
                        <a:rPr lang="en-US" sz="1800" b="1" kern="1200" dirty="0" smtClean="0">
                          <a:solidFill>
                            <a:schemeClr val="tx1"/>
                          </a:solidFill>
                          <a:latin typeface="+mn-lt"/>
                          <a:ea typeface="+mn-ea"/>
                          <a:cs typeface="+mn-cs"/>
                        </a:rPr>
                        <a:t>Students will create rough drafts of their lab reports using a modified ADI rubric. Students will use media center resources to produce 3 typed copies of their report for peer review.</a:t>
                      </a:r>
                    </a:p>
                  </a:txBody>
                  <a:tcPr/>
                </a:tc>
              </a:tr>
            </a:tbl>
          </a:graphicData>
        </a:graphic>
      </p:graphicFrame>
      <p:graphicFrame>
        <p:nvGraphicFramePr>
          <p:cNvPr id="6" name="Table 5"/>
          <p:cNvGraphicFramePr>
            <a:graphicFrameLocks noGrp="1"/>
          </p:cNvGraphicFramePr>
          <p:nvPr/>
        </p:nvGraphicFramePr>
        <p:xfrm>
          <a:off x="77366" y="0"/>
          <a:ext cx="6776439" cy="370840"/>
        </p:xfrm>
        <a:graphic>
          <a:graphicData uri="http://schemas.openxmlformats.org/drawingml/2006/table">
            <a:tbl>
              <a:tblPr firstRow="1" bandRow="1">
                <a:tableStyleId>{F5AB1C69-6EDB-4FF4-983F-18BD219EF322}</a:tableStyleId>
              </a:tblPr>
              <a:tblGrid>
                <a:gridCol w="6776439"/>
              </a:tblGrid>
              <a:tr h="370840">
                <a:tc>
                  <a:txBody>
                    <a:bodyPr/>
                    <a:lstStyle/>
                    <a:p>
                      <a:r>
                        <a:rPr lang="en-US" sz="1600" b="1" i="1" dirty="0" smtClean="0">
                          <a:solidFill>
                            <a:srgbClr val="C808A3"/>
                          </a:solidFill>
                          <a:effectLst/>
                        </a:rPr>
                        <a:t>ALWAYS</a:t>
                      </a:r>
                      <a:r>
                        <a:rPr lang="en-US" sz="1600" b="1" i="1" baseline="0" dirty="0" smtClean="0">
                          <a:solidFill>
                            <a:srgbClr val="C808A3"/>
                          </a:solidFill>
                          <a:effectLst/>
                        </a:rPr>
                        <a:t> WRITE THE OBJECTIVE AND ANSWER QUESTIONS IN FULL SENTENCES.</a:t>
                      </a:r>
                      <a:endParaRPr lang="en-US" sz="1600" b="1" i="1" dirty="0">
                        <a:solidFill>
                          <a:srgbClr val="C808A3"/>
                        </a:solidFill>
                        <a:effectLst/>
                      </a:endParaRPr>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xmlns="" val="1812627361"/>
              </p:ext>
            </p:extLst>
          </p:nvPr>
        </p:nvGraphicFramePr>
        <p:xfrm>
          <a:off x="9127222" y="0"/>
          <a:ext cx="2911912" cy="370840"/>
        </p:xfrm>
        <a:graphic>
          <a:graphicData uri="http://schemas.openxmlformats.org/drawingml/2006/table">
            <a:tbl>
              <a:tblPr firstRow="1" bandRow="1">
                <a:tableStyleId>{5C22544A-7EE6-4342-B048-85BDC9FD1C3A}</a:tableStyleId>
              </a:tblPr>
              <a:tblGrid>
                <a:gridCol w="2911912"/>
              </a:tblGrid>
              <a:tr h="370840">
                <a:tc>
                  <a:txBody>
                    <a:bodyPr/>
                    <a:lstStyle/>
                    <a:p>
                      <a:pPr algn="ctr"/>
                      <a:r>
                        <a:rPr lang="en-US" dirty="0" smtClean="0"/>
                        <a:t>Thursday</a:t>
                      </a:r>
                      <a:endParaRPr lang="en-US" dirty="0"/>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xmlns="" val="687025178"/>
              </p:ext>
            </p:extLst>
          </p:nvPr>
        </p:nvGraphicFramePr>
        <p:xfrm>
          <a:off x="211587" y="2254852"/>
          <a:ext cx="11809837" cy="2865120"/>
        </p:xfrm>
        <a:graphic>
          <a:graphicData uri="http://schemas.openxmlformats.org/drawingml/2006/table">
            <a:tbl>
              <a:tblPr firstRow="1" bandRow="1">
                <a:tableStyleId>{D7AC3CCA-C797-4891-BE02-D94E43425B78}</a:tableStyleId>
              </a:tblPr>
              <a:tblGrid>
                <a:gridCol w="11809837"/>
              </a:tblGrid>
              <a:tr h="370840">
                <a:tc>
                  <a:txBody>
                    <a:bodyPr/>
                    <a:lstStyle/>
                    <a:p>
                      <a:r>
                        <a:rPr lang="en-US" sz="1600" dirty="0" smtClean="0"/>
                        <a:t>INSTRUCTIONS</a:t>
                      </a:r>
                      <a:r>
                        <a:rPr lang="en-US" sz="1600" baseline="0" dirty="0" smtClean="0"/>
                        <a:t> – Make sure you have your ADI packet and be prepared to go to the media center. You should have your rough draft completed by today if you want to print it (x3) in the MC, if not 3 copies of your draft are due tomorrow in class. There are no exceptions as we will be using them in class.</a:t>
                      </a:r>
                    </a:p>
                    <a:p>
                      <a:endParaRPr lang="en-US" sz="1600" b="0" kern="1200" baseline="0" dirty="0" smtClean="0">
                        <a:solidFill>
                          <a:schemeClr val="dk1"/>
                        </a:solidFill>
                        <a:effectLst/>
                        <a:latin typeface="+mn-lt"/>
                        <a:ea typeface="+mn-ea"/>
                        <a:cs typeface="+mn-cs"/>
                      </a:endParaRPr>
                    </a:p>
                  </a:txBody>
                  <a:tcPr/>
                </a:tc>
              </a:tr>
              <a:tr h="370840">
                <a:tc>
                  <a:txBody>
                    <a:bodyPr/>
                    <a:lstStyle/>
                    <a:p>
                      <a:r>
                        <a:rPr lang="en-US" sz="1600" b="1" u="sng" kern="1200" baseline="0" dirty="0" err="1" smtClean="0">
                          <a:solidFill>
                            <a:schemeClr val="dk1"/>
                          </a:solidFill>
                          <a:effectLst/>
                          <a:latin typeface="+mn-lt"/>
                          <a:ea typeface="+mn-ea"/>
                          <a:cs typeface="+mn-cs"/>
                        </a:rPr>
                        <a:t>Bellwork</a:t>
                      </a:r>
                      <a:endParaRPr lang="en-US" sz="1600" b="1" u="sng" kern="1200" baseline="0" dirty="0" smtClean="0">
                        <a:solidFill>
                          <a:schemeClr val="dk1"/>
                        </a:solidFill>
                        <a:effectLst/>
                        <a:latin typeface="+mn-lt"/>
                        <a:ea typeface="+mn-ea"/>
                        <a:cs typeface="+mn-cs"/>
                      </a:endParaRPr>
                    </a:p>
                    <a:p>
                      <a:endParaRPr lang="en-US" sz="1600" b="0" kern="1200" baseline="0" dirty="0" smtClean="0">
                        <a:solidFill>
                          <a:schemeClr val="dk1"/>
                        </a:solidFill>
                        <a:effectLst/>
                        <a:latin typeface="+mn-lt"/>
                        <a:ea typeface="+mn-ea"/>
                        <a:cs typeface="+mn-cs"/>
                      </a:endParaRPr>
                    </a:p>
                    <a:p>
                      <a:pPr marL="342900" indent="-342900">
                        <a:buAutoNum type="arabicPeriod"/>
                      </a:pPr>
                      <a:r>
                        <a:rPr lang="en-US" sz="1600" b="0" kern="1200" baseline="0" dirty="0" smtClean="0">
                          <a:solidFill>
                            <a:schemeClr val="dk1"/>
                          </a:solidFill>
                          <a:effectLst/>
                          <a:latin typeface="+mn-lt"/>
                          <a:ea typeface="+mn-ea"/>
                          <a:cs typeface="+mn-cs"/>
                        </a:rPr>
                        <a:t>Why is argumentation important in science? </a:t>
                      </a:r>
                    </a:p>
                    <a:p>
                      <a:pPr marL="342900" indent="-342900">
                        <a:buAutoNum type="arabicPeriod"/>
                      </a:pPr>
                      <a:endParaRPr lang="en-US" sz="1600" b="0" kern="1200" baseline="0" dirty="0" smtClean="0">
                        <a:solidFill>
                          <a:schemeClr val="dk1"/>
                        </a:solidFill>
                        <a:effectLst/>
                        <a:latin typeface="+mn-lt"/>
                        <a:ea typeface="+mn-ea"/>
                        <a:cs typeface="+mn-cs"/>
                      </a:endParaRPr>
                    </a:p>
                    <a:p>
                      <a:pPr marL="342900" indent="-342900">
                        <a:buAutoNum type="arabicPeriod"/>
                      </a:pPr>
                      <a:r>
                        <a:rPr lang="en-US" sz="1600" b="0" kern="1200" baseline="0" dirty="0" smtClean="0">
                          <a:solidFill>
                            <a:schemeClr val="dk1"/>
                          </a:solidFill>
                          <a:effectLst/>
                          <a:latin typeface="+mn-lt"/>
                          <a:ea typeface="+mn-ea"/>
                          <a:cs typeface="+mn-cs"/>
                        </a:rPr>
                        <a:t>How did yesterday’s exercise in argumentation benefit your work? </a:t>
                      </a:r>
                    </a:p>
                    <a:p>
                      <a:pPr marL="0" indent="0">
                        <a:buNone/>
                      </a:pPr>
                      <a:endParaRPr lang="en-US" sz="1600" b="0" kern="1200" baseline="0" dirty="0" smtClean="0">
                        <a:solidFill>
                          <a:schemeClr val="dk1"/>
                        </a:solidFill>
                        <a:effectLst/>
                        <a:latin typeface="+mn-lt"/>
                        <a:ea typeface="+mn-ea"/>
                        <a:cs typeface="+mn-cs"/>
                      </a:endParaRPr>
                    </a:p>
                    <a:p>
                      <a:endParaRPr lang="en-US" sz="1600" b="0" kern="1200" baseline="0" dirty="0" smtClean="0">
                        <a:solidFill>
                          <a:schemeClr val="dk1"/>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xmlns="" val="2162449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cstate="print"/>
          <a:stretch>
            <a:fillRect/>
          </a:stretch>
        </p:blipFill>
        <p:spPr>
          <a:xfrm>
            <a:off x="0" y="0"/>
            <a:ext cx="12192000" cy="6917322"/>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xmlns="" val="3370109485"/>
              </p:ext>
            </p:extLst>
          </p:nvPr>
        </p:nvGraphicFramePr>
        <p:xfrm>
          <a:off x="68975" y="451219"/>
          <a:ext cx="11994394" cy="671144"/>
        </p:xfrm>
        <a:graphic>
          <a:graphicData uri="http://schemas.openxmlformats.org/drawingml/2006/table">
            <a:tbl>
              <a:tblPr firstRow="1" bandRow="1">
                <a:tableStyleId>{00A15C55-8517-42AA-B614-E9B94910E393}</a:tableStyleId>
              </a:tblPr>
              <a:tblGrid>
                <a:gridCol w="11994394"/>
              </a:tblGrid>
              <a:tr h="6711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tx1"/>
                          </a:solidFill>
                          <a:effectLst/>
                        </a:rPr>
                        <a:t>Objective: </a:t>
                      </a:r>
                      <a:r>
                        <a:rPr lang="en-US" sz="1800" b="1" kern="1200" dirty="0" smtClean="0">
                          <a:solidFill>
                            <a:schemeClr val="tx1"/>
                          </a:solidFill>
                          <a:latin typeface="+mn-lt"/>
                          <a:ea typeface="+mn-ea"/>
                          <a:cs typeface="+mn-cs"/>
                        </a:rPr>
                        <a:t>Students will engage in the peer review process by reviewing </a:t>
                      </a:r>
                      <a:r>
                        <a:rPr lang="en-US" sz="1800" b="1" kern="1200" baseline="0" dirty="0" smtClean="0">
                          <a:solidFill>
                            <a:schemeClr val="tx1"/>
                          </a:solidFill>
                          <a:latin typeface="+mn-lt"/>
                          <a:ea typeface="+mn-ea"/>
                          <a:cs typeface="+mn-cs"/>
                        </a:rPr>
                        <a:t> 3-5</a:t>
                      </a:r>
                      <a:r>
                        <a:rPr lang="en-US" sz="1800" b="1" kern="1200" dirty="0" smtClean="0">
                          <a:solidFill>
                            <a:schemeClr val="tx1"/>
                          </a:solidFill>
                          <a:latin typeface="+mn-lt"/>
                          <a:ea typeface="+mn-ea"/>
                          <a:cs typeface="+mn-cs"/>
                        </a:rPr>
                        <a:t> of their classmates’ papers. Reviewed papers will be returned to the students for final editing. Final copies with all reviewed copies/rubrics due next week.</a:t>
                      </a:r>
                    </a:p>
                  </a:txBody>
                  <a:tcPr/>
                </a:tc>
              </a:tr>
            </a:tbl>
          </a:graphicData>
        </a:graphic>
      </p:graphicFrame>
      <p:graphicFrame>
        <p:nvGraphicFramePr>
          <p:cNvPr id="6" name="Table 5"/>
          <p:cNvGraphicFramePr>
            <a:graphicFrameLocks noGrp="1"/>
          </p:cNvGraphicFramePr>
          <p:nvPr/>
        </p:nvGraphicFramePr>
        <p:xfrm>
          <a:off x="77366" y="0"/>
          <a:ext cx="6776439" cy="370840"/>
        </p:xfrm>
        <a:graphic>
          <a:graphicData uri="http://schemas.openxmlformats.org/drawingml/2006/table">
            <a:tbl>
              <a:tblPr firstRow="1" bandRow="1">
                <a:tableStyleId>{F5AB1C69-6EDB-4FF4-983F-18BD219EF322}</a:tableStyleId>
              </a:tblPr>
              <a:tblGrid>
                <a:gridCol w="6776439"/>
              </a:tblGrid>
              <a:tr h="370840">
                <a:tc>
                  <a:txBody>
                    <a:bodyPr/>
                    <a:lstStyle/>
                    <a:p>
                      <a:r>
                        <a:rPr lang="en-US" sz="1600" b="1" i="1" dirty="0" smtClean="0">
                          <a:solidFill>
                            <a:srgbClr val="C808A3"/>
                          </a:solidFill>
                          <a:effectLst/>
                        </a:rPr>
                        <a:t>ALWAYS</a:t>
                      </a:r>
                      <a:r>
                        <a:rPr lang="en-US" sz="1600" b="1" i="1" baseline="0" dirty="0" smtClean="0">
                          <a:solidFill>
                            <a:srgbClr val="C808A3"/>
                          </a:solidFill>
                          <a:effectLst/>
                        </a:rPr>
                        <a:t> WRITE THE OBJECTIVE AND ANSWER QUESTIONS IN FULL SENTENCES.</a:t>
                      </a:r>
                      <a:endParaRPr lang="en-US" sz="1600" b="1" i="1" dirty="0">
                        <a:solidFill>
                          <a:srgbClr val="C808A3"/>
                        </a:solidFill>
                        <a:effectLst/>
                      </a:endParaRPr>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xmlns="" val="1812627361"/>
              </p:ext>
            </p:extLst>
          </p:nvPr>
        </p:nvGraphicFramePr>
        <p:xfrm>
          <a:off x="9127222" y="0"/>
          <a:ext cx="2911912" cy="370840"/>
        </p:xfrm>
        <a:graphic>
          <a:graphicData uri="http://schemas.openxmlformats.org/drawingml/2006/table">
            <a:tbl>
              <a:tblPr firstRow="1" bandRow="1">
                <a:tableStyleId>{5C22544A-7EE6-4342-B048-85BDC9FD1C3A}</a:tableStyleId>
              </a:tblPr>
              <a:tblGrid>
                <a:gridCol w="2911912"/>
              </a:tblGrid>
              <a:tr h="370840">
                <a:tc>
                  <a:txBody>
                    <a:bodyPr/>
                    <a:lstStyle/>
                    <a:p>
                      <a:pPr algn="ctr"/>
                      <a:r>
                        <a:rPr lang="en-US" dirty="0" smtClean="0"/>
                        <a:t>Friday</a:t>
                      </a:r>
                      <a:endParaRPr lang="en-US" dirty="0"/>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xmlns="" val="687025178"/>
              </p:ext>
            </p:extLst>
          </p:nvPr>
        </p:nvGraphicFramePr>
        <p:xfrm>
          <a:off x="211587" y="2254852"/>
          <a:ext cx="11809837" cy="2865120"/>
        </p:xfrm>
        <a:graphic>
          <a:graphicData uri="http://schemas.openxmlformats.org/drawingml/2006/table">
            <a:tbl>
              <a:tblPr firstRow="1" bandRow="1">
                <a:tableStyleId>{D7AC3CCA-C797-4891-BE02-D94E43425B78}</a:tableStyleId>
              </a:tblPr>
              <a:tblGrid>
                <a:gridCol w="11809837"/>
              </a:tblGrid>
              <a:tr h="370840">
                <a:tc>
                  <a:txBody>
                    <a:bodyPr/>
                    <a:lstStyle/>
                    <a:p>
                      <a:r>
                        <a:rPr lang="en-US" sz="1600" dirty="0" smtClean="0"/>
                        <a:t>INSTRUCTIONS</a:t>
                      </a:r>
                      <a:r>
                        <a:rPr lang="en-US" sz="1600" baseline="0" dirty="0" smtClean="0"/>
                        <a:t> – Get out your 3 rough drafts. You will need multiple ADI lab report rubrics – Your group should review 3-5 papers using the rubric and in return you should receive at least 3 reviews back for your papers today. Your final drafts are due on Tuesday next week (along with your rough drafts and rubrics).</a:t>
                      </a:r>
                    </a:p>
                    <a:p>
                      <a:endParaRPr lang="en-US" sz="1600" b="0" kern="1200" baseline="0" dirty="0" smtClean="0">
                        <a:solidFill>
                          <a:schemeClr val="dk1"/>
                        </a:solidFill>
                        <a:effectLst/>
                        <a:latin typeface="+mn-lt"/>
                        <a:ea typeface="+mn-ea"/>
                        <a:cs typeface="+mn-cs"/>
                      </a:endParaRPr>
                    </a:p>
                  </a:txBody>
                  <a:tcPr/>
                </a:tc>
              </a:tr>
              <a:tr h="370840">
                <a:tc>
                  <a:txBody>
                    <a:bodyPr/>
                    <a:lstStyle/>
                    <a:p>
                      <a:r>
                        <a:rPr lang="en-US" sz="1600" b="1" u="sng" kern="1200" baseline="0" dirty="0" err="1" smtClean="0">
                          <a:solidFill>
                            <a:schemeClr val="dk1"/>
                          </a:solidFill>
                          <a:effectLst/>
                          <a:latin typeface="+mn-lt"/>
                          <a:ea typeface="+mn-ea"/>
                          <a:cs typeface="+mn-cs"/>
                        </a:rPr>
                        <a:t>Bellwork</a:t>
                      </a:r>
                      <a:endParaRPr lang="en-US" sz="1600" b="1" u="sng" kern="1200" baseline="0" dirty="0" smtClean="0">
                        <a:solidFill>
                          <a:schemeClr val="dk1"/>
                        </a:solidFill>
                        <a:effectLst/>
                        <a:latin typeface="+mn-lt"/>
                        <a:ea typeface="+mn-ea"/>
                        <a:cs typeface="+mn-cs"/>
                      </a:endParaRPr>
                    </a:p>
                    <a:p>
                      <a:endParaRPr lang="en-US" sz="1600" b="0" kern="1200" baseline="0" dirty="0" smtClean="0">
                        <a:solidFill>
                          <a:schemeClr val="dk1"/>
                        </a:solidFill>
                        <a:effectLst/>
                        <a:latin typeface="+mn-lt"/>
                        <a:ea typeface="+mn-ea"/>
                        <a:cs typeface="+mn-cs"/>
                      </a:endParaRPr>
                    </a:p>
                    <a:p>
                      <a:pPr marL="342900" indent="-342900">
                        <a:buAutoNum type="arabicPeriod"/>
                      </a:pPr>
                      <a:r>
                        <a:rPr lang="en-US" sz="1600" b="0" kern="1200" baseline="0" dirty="0" smtClean="0">
                          <a:solidFill>
                            <a:schemeClr val="dk1"/>
                          </a:solidFill>
                          <a:effectLst/>
                          <a:latin typeface="+mn-lt"/>
                          <a:ea typeface="+mn-ea"/>
                          <a:cs typeface="+mn-cs"/>
                        </a:rPr>
                        <a:t>What is peer review and why is it essential to the scientific process?</a:t>
                      </a:r>
                    </a:p>
                    <a:p>
                      <a:pPr marL="342900" indent="-342900">
                        <a:buNone/>
                      </a:pPr>
                      <a:endParaRPr lang="en-US" sz="1600" b="0" kern="1200" baseline="0" dirty="0" smtClean="0">
                        <a:solidFill>
                          <a:schemeClr val="dk1"/>
                        </a:solidFill>
                        <a:effectLst/>
                        <a:latin typeface="+mn-lt"/>
                        <a:ea typeface="+mn-ea"/>
                        <a:cs typeface="+mn-cs"/>
                      </a:endParaRPr>
                    </a:p>
                    <a:p>
                      <a:pPr marL="342900" indent="-342900">
                        <a:buNone/>
                      </a:pPr>
                      <a:r>
                        <a:rPr lang="en-US" sz="1600" b="0" kern="1200" baseline="0" dirty="0" smtClean="0">
                          <a:solidFill>
                            <a:schemeClr val="dk1"/>
                          </a:solidFill>
                          <a:effectLst/>
                          <a:latin typeface="+mn-lt"/>
                          <a:ea typeface="+mn-ea"/>
                          <a:cs typeface="+mn-cs"/>
                        </a:rPr>
                        <a:t>2.    What type of feedback helps you improve your work? What type of feedback is detrimental to your work?</a:t>
                      </a:r>
                    </a:p>
                    <a:p>
                      <a:pPr marL="0" indent="0">
                        <a:buNone/>
                      </a:pPr>
                      <a:endParaRPr lang="en-US" sz="1600" b="0" kern="1200" baseline="0" dirty="0" smtClean="0">
                        <a:solidFill>
                          <a:schemeClr val="dk1"/>
                        </a:solidFill>
                        <a:effectLst/>
                        <a:latin typeface="+mn-lt"/>
                        <a:ea typeface="+mn-ea"/>
                        <a:cs typeface="+mn-cs"/>
                      </a:endParaRPr>
                    </a:p>
                    <a:p>
                      <a:endParaRPr lang="en-US" sz="1600" b="0" kern="1200" baseline="0" dirty="0" smtClean="0">
                        <a:solidFill>
                          <a:schemeClr val="dk1"/>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xmlns="" val="21624493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TotalTime>
  <Words>3291</Words>
  <Application>Microsoft Office PowerPoint</Application>
  <PresentationFormat>Custom</PresentationFormat>
  <Paragraphs>186</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 Gwendolyn</dc:creator>
  <cp:lastModifiedBy>Gwen Martin</cp:lastModifiedBy>
  <cp:revision>42</cp:revision>
  <dcterms:created xsi:type="dcterms:W3CDTF">2015-07-09T18:18:31Z</dcterms:created>
  <dcterms:modified xsi:type="dcterms:W3CDTF">2015-07-30T23:28:06Z</dcterms:modified>
</cp:coreProperties>
</file>