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75" r:id="rId2"/>
    <p:sldId id="273" r:id="rId3"/>
    <p:sldId id="274" r:id="rId4"/>
    <p:sldId id="293" r:id="rId5"/>
    <p:sldId id="294" r:id="rId6"/>
    <p:sldId id="276" r:id="rId7"/>
    <p:sldId id="291" r:id="rId8"/>
    <p:sldId id="279" r:id="rId9"/>
    <p:sldId id="295" r:id="rId10"/>
    <p:sldId id="264" r:id="rId11"/>
    <p:sldId id="277" r:id="rId12"/>
    <p:sldId id="265" r:id="rId13"/>
    <p:sldId id="266" r:id="rId14"/>
    <p:sldId id="267" r:id="rId15"/>
    <p:sldId id="268" r:id="rId16"/>
    <p:sldId id="269" r:id="rId17"/>
    <p:sldId id="270" r:id="rId18"/>
    <p:sldId id="278" r:id="rId19"/>
    <p:sldId id="271" r:id="rId20"/>
    <p:sldId id="280" r:id="rId21"/>
    <p:sldId id="281" r:id="rId22"/>
    <p:sldId id="283" r:id="rId23"/>
    <p:sldId id="290" r:id="rId24"/>
    <p:sldId id="272" r:id="rId25"/>
    <p:sldId id="288" r:id="rId26"/>
    <p:sldId id="289" r:id="rId27"/>
    <p:sldId id="282" r:id="rId28"/>
    <p:sldId id="285" r:id="rId29"/>
    <p:sldId id="286"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rica Brogna" initials="EB" lastIdx="0" clrIdx="0">
    <p:extLst>
      <p:ext uri="{19B8F6BF-5375-455C-9EA6-DF929625EA0E}">
        <p15:presenceInfo xmlns:p15="http://schemas.microsoft.com/office/powerpoint/2012/main" userId="S-1-5-21-1801674531-1935655697-682003330-6558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5" autoAdjust="0"/>
    <p:restoredTop sz="94660"/>
  </p:normalViewPr>
  <p:slideViewPr>
    <p:cSldViewPr snapToGrid="0">
      <p:cViewPr varScale="1">
        <p:scale>
          <a:sx n="67" d="100"/>
          <a:sy n="67" d="100"/>
        </p:scale>
        <p:origin x="66" y="23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344562-9B5F-479B-83B3-ED0D9D5567A7}" type="datetimeFigureOut">
              <a:rPr lang="en-US" smtClean="0"/>
              <a:t>7/28/2016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CB0D5D-E0A5-4600-983D-3F3F418561E4}" type="slidenum">
              <a:rPr lang="en-US" smtClean="0"/>
              <a:t>‹#›</a:t>
            </a:fld>
            <a:endParaRPr lang="en-US"/>
          </a:p>
        </p:txBody>
      </p:sp>
    </p:spTree>
    <p:extLst>
      <p:ext uri="{BB962C8B-B14F-4D97-AF65-F5344CB8AC3E}">
        <p14:creationId xmlns:p14="http://schemas.microsoft.com/office/powerpoint/2010/main" val="18784210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0217C97-B254-43B9-A454-CB2F9C4AF3E1}" type="slidenum">
              <a:rPr lang="en-US" smtClean="0"/>
              <a:t>21</a:t>
            </a:fld>
            <a:endParaRPr lang="en-US"/>
          </a:p>
        </p:txBody>
      </p:sp>
    </p:spTree>
    <p:extLst>
      <p:ext uri="{BB962C8B-B14F-4D97-AF65-F5344CB8AC3E}">
        <p14:creationId xmlns:p14="http://schemas.microsoft.com/office/powerpoint/2010/main" val="27156646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984D0A7-E612-4829-82B3-7F721C1B387F}" type="datetimeFigureOut">
              <a:rPr lang="en-US" smtClean="0"/>
              <a:t>7/27/2016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B5BF4A-90F2-47B9-B6DD-460505032F2D}" type="slidenum">
              <a:rPr lang="en-US" smtClean="0"/>
              <a:t>‹#›</a:t>
            </a:fld>
            <a:endParaRPr lang="en-US"/>
          </a:p>
        </p:txBody>
      </p:sp>
    </p:spTree>
    <p:extLst>
      <p:ext uri="{BB962C8B-B14F-4D97-AF65-F5344CB8AC3E}">
        <p14:creationId xmlns:p14="http://schemas.microsoft.com/office/powerpoint/2010/main" val="41885474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984D0A7-E612-4829-82B3-7F721C1B387F}" type="datetimeFigureOut">
              <a:rPr lang="en-US" smtClean="0"/>
              <a:t>7/27/2016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B5BF4A-90F2-47B9-B6DD-460505032F2D}" type="slidenum">
              <a:rPr lang="en-US" smtClean="0"/>
              <a:t>‹#›</a:t>
            </a:fld>
            <a:endParaRPr lang="en-US"/>
          </a:p>
        </p:txBody>
      </p:sp>
    </p:spTree>
    <p:extLst>
      <p:ext uri="{BB962C8B-B14F-4D97-AF65-F5344CB8AC3E}">
        <p14:creationId xmlns:p14="http://schemas.microsoft.com/office/powerpoint/2010/main" val="12665838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984D0A7-E612-4829-82B3-7F721C1B387F}" type="datetimeFigureOut">
              <a:rPr lang="en-US" smtClean="0"/>
              <a:t>7/27/2016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B5BF4A-90F2-47B9-B6DD-460505032F2D}" type="slidenum">
              <a:rPr lang="en-US" smtClean="0"/>
              <a:t>‹#›</a:t>
            </a:fld>
            <a:endParaRPr lang="en-US"/>
          </a:p>
        </p:txBody>
      </p:sp>
    </p:spTree>
    <p:extLst>
      <p:ext uri="{BB962C8B-B14F-4D97-AF65-F5344CB8AC3E}">
        <p14:creationId xmlns:p14="http://schemas.microsoft.com/office/powerpoint/2010/main" val="4689729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984D0A7-E612-4829-82B3-7F721C1B387F}" type="datetimeFigureOut">
              <a:rPr lang="en-US" smtClean="0"/>
              <a:t>7/27/2016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B5BF4A-90F2-47B9-B6DD-460505032F2D}" type="slidenum">
              <a:rPr lang="en-US" smtClean="0"/>
              <a:t>‹#›</a:t>
            </a:fld>
            <a:endParaRPr lang="en-US"/>
          </a:p>
        </p:txBody>
      </p:sp>
    </p:spTree>
    <p:extLst>
      <p:ext uri="{BB962C8B-B14F-4D97-AF65-F5344CB8AC3E}">
        <p14:creationId xmlns:p14="http://schemas.microsoft.com/office/powerpoint/2010/main" val="39563358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984D0A7-E612-4829-82B3-7F721C1B387F}" type="datetimeFigureOut">
              <a:rPr lang="en-US" smtClean="0"/>
              <a:t>7/27/2016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9B5BF4A-90F2-47B9-B6DD-460505032F2D}" type="slidenum">
              <a:rPr lang="en-US" smtClean="0"/>
              <a:t>‹#›</a:t>
            </a:fld>
            <a:endParaRPr lang="en-US"/>
          </a:p>
        </p:txBody>
      </p:sp>
    </p:spTree>
    <p:extLst>
      <p:ext uri="{BB962C8B-B14F-4D97-AF65-F5344CB8AC3E}">
        <p14:creationId xmlns:p14="http://schemas.microsoft.com/office/powerpoint/2010/main" val="39681943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984D0A7-E612-4829-82B3-7F721C1B387F}" type="datetimeFigureOut">
              <a:rPr lang="en-US" smtClean="0"/>
              <a:t>7/27/2016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9B5BF4A-90F2-47B9-B6DD-460505032F2D}" type="slidenum">
              <a:rPr lang="en-US" smtClean="0"/>
              <a:t>‹#›</a:t>
            </a:fld>
            <a:endParaRPr lang="en-US"/>
          </a:p>
        </p:txBody>
      </p:sp>
    </p:spTree>
    <p:extLst>
      <p:ext uri="{BB962C8B-B14F-4D97-AF65-F5344CB8AC3E}">
        <p14:creationId xmlns:p14="http://schemas.microsoft.com/office/powerpoint/2010/main" val="25829086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84D0A7-E612-4829-82B3-7F721C1B387F}" type="datetimeFigureOut">
              <a:rPr lang="en-US" smtClean="0"/>
              <a:t>7/27/2016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9B5BF4A-90F2-47B9-B6DD-460505032F2D}" type="slidenum">
              <a:rPr lang="en-US" smtClean="0"/>
              <a:t>‹#›</a:t>
            </a:fld>
            <a:endParaRPr lang="en-US"/>
          </a:p>
        </p:txBody>
      </p:sp>
    </p:spTree>
    <p:extLst>
      <p:ext uri="{BB962C8B-B14F-4D97-AF65-F5344CB8AC3E}">
        <p14:creationId xmlns:p14="http://schemas.microsoft.com/office/powerpoint/2010/main" val="4767108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984D0A7-E612-4829-82B3-7F721C1B387F}" type="datetimeFigureOut">
              <a:rPr lang="en-US" smtClean="0"/>
              <a:t>7/27/2016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B5BF4A-90F2-47B9-B6DD-460505032F2D}" type="slidenum">
              <a:rPr lang="en-US" smtClean="0"/>
              <a:t>‹#›</a:t>
            </a:fld>
            <a:endParaRPr lang="en-US"/>
          </a:p>
        </p:txBody>
      </p:sp>
    </p:spTree>
    <p:extLst>
      <p:ext uri="{BB962C8B-B14F-4D97-AF65-F5344CB8AC3E}">
        <p14:creationId xmlns:p14="http://schemas.microsoft.com/office/powerpoint/2010/main" val="1802308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984D0A7-E612-4829-82B3-7F721C1B387F}" type="datetimeFigureOut">
              <a:rPr lang="en-US" smtClean="0"/>
              <a:t>7/27/2016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B5BF4A-90F2-47B9-B6DD-460505032F2D}" type="slidenum">
              <a:rPr lang="en-US" smtClean="0"/>
              <a:t>‹#›</a:t>
            </a:fld>
            <a:endParaRPr lang="en-US"/>
          </a:p>
        </p:txBody>
      </p:sp>
    </p:spTree>
    <p:extLst>
      <p:ext uri="{BB962C8B-B14F-4D97-AF65-F5344CB8AC3E}">
        <p14:creationId xmlns:p14="http://schemas.microsoft.com/office/powerpoint/2010/main" val="21342299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984D0A7-E612-4829-82B3-7F721C1B387F}" type="datetimeFigureOut">
              <a:rPr lang="en-US" smtClean="0"/>
              <a:t>7/27/2016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B5BF4A-90F2-47B9-B6DD-460505032F2D}" type="slidenum">
              <a:rPr lang="en-US" smtClean="0"/>
              <a:t>‹#›</a:t>
            </a:fld>
            <a:endParaRPr lang="en-US"/>
          </a:p>
        </p:txBody>
      </p:sp>
    </p:spTree>
    <p:extLst>
      <p:ext uri="{BB962C8B-B14F-4D97-AF65-F5344CB8AC3E}">
        <p14:creationId xmlns:p14="http://schemas.microsoft.com/office/powerpoint/2010/main" val="37009583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984D0A7-E612-4829-82B3-7F721C1B387F}" type="datetimeFigureOut">
              <a:rPr lang="en-US" smtClean="0"/>
              <a:t>7/27/2016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B5BF4A-90F2-47B9-B6DD-460505032F2D}" type="slidenum">
              <a:rPr lang="en-US" smtClean="0"/>
              <a:t>‹#›</a:t>
            </a:fld>
            <a:endParaRPr lang="en-US"/>
          </a:p>
        </p:txBody>
      </p:sp>
    </p:spTree>
    <p:extLst>
      <p:ext uri="{BB962C8B-B14F-4D97-AF65-F5344CB8AC3E}">
        <p14:creationId xmlns:p14="http://schemas.microsoft.com/office/powerpoint/2010/main" val="25793493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84D0A7-E612-4829-82B3-7F721C1B387F}" type="datetimeFigureOut">
              <a:rPr lang="en-US" smtClean="0"/>
              <a:t>7/27/2016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B5BF4A-90F2-47B9-B6DD-460505032F2D}" type="slidenum">
              <a:rPr lang="en-US" smtClean="0"/>
              <a:t>‹#›</a:t>
            </a:fld>
            <a:endParaRPr lang="en-US"/>
          </a:p>
        </p:txBody>
      </p:sp>
    </p:spTree>
    <p:extLst>
      <p:ext uri="{BB962C8B-B14F-4D97-AF65-F5344CB8AC3E}">
        <p14:creationId xmlns:p14="http://schemas.microsoft.com/office/powerpoint/2010/main" val="36062844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youtube.com/watch?v=sc4HxPxNrZ0"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hyperlink" Target="https://en.wikipedia.org/wiki/Hemocytometer"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www.edvotek.com/site/pdf/1001.pdf" TargetMode="External"/><Relationship Id="rId2" Type="http://schemas.openxmlformats.org/officeDocument/2006/relationships/hyperlink" Target="http://www.edvotek.com/1001"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www.jove.com/science-education/5052/passaging-cells"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nano.mtu.edu/documents/Electrospinning.swf"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s://www.youtube.com/watch?v=bdLL0a79CsI"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Bellwork</a:t>
            </a:r>
            <a:endParaRPr lang="en-US" dirty="0"/>
          </a:p>
        </p:txBody>
      </p:sp>
      <p:sp>
        <p:nvSpPr>
          <p:cNvPr id="3" name="Content Placeholder 2"/>
          <p:cNvSpPr>
            <a:spLocks noGrp="1"/>
          </p:cNvSpPr>
          <p:nvPr>
            <p:ph idx="1"/>
          </p:nvPr>
        </p:nvSpPr>
        <p:spPr/>
        <p:txBody>
          <a:bodyPr/>
          <a:lstStyle/>
          <a:p>
            <a:r>
              <a:rPr lang="en-US" dirty="0"/>
              <a:t>Today </a:t>
            </a:r>
            <a:r>
              <a:rPr lang="en-US" dirty="0" smtClean="0"/>
              <a:t>we </a:t>
            </a:r>
            <a:r>
              <a:rPr lang="en-US" dirty="0"/>
              <a:t>will start class by watching a short video clip on human population growth. </a:t>
            </a:r>
            <a:r>
              <a:rPr lang="en-US" dirty="0" smtClean="0"/>
              <a:t> </a:t>
            </a:r>
            <a:r>
              <a:rPr lang="en-US" u="sng" dirty="0">
                <a:hlinkClick r:id="rId2"/>
              </a:rPr>
              <a:t>https://www.youtube.com/watch?v=sc4HxPxNrZ0</a:t>
            </a:r>
            <a:r>
              <a:rPr lang="en-US" dirty="0"/>
              <a:t>)</a:t>
            </a:r>
          </a:p>
          <a:p>
            <a:r>
              <a:rPr lang="en-US" dirty="0" smtClean="0"/>
              <a:t>While watching the video, think about why the population has grown so rapidly in recent years.</a:t>
            </a:r>
            <a:endParaRPr lang="en-US" dirty="0"/>
          </a:p>
        </p:txBody>
      </p:sp>
    </p:spTree>
    <p:extLst>
      <p:ext uri="{BB962C8B-B14F-4D97-AF65-F5344CB8AC3E}">
        <p14:creationId xmlns:p14="http://schemas.microsoft.com/office/powerpoint/2010/main" val="21802159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23830" y="1532587"/>
            <a:ext cx="7263797" cy="5186351"/>
          </a:xfrm>
        </p:spPr>
      </p:pic>
      <p:sp>
        <p:nvSpPr>
          <p:cNvPr id="2" name="Title 1"/>
          <p:cNvSpPr>
            <a:spLocks noGrp="1"/>
          </p:cNvSpPr>
          <p:nvPr>
            <p:ph type="title"/>
          </p:nvPr>
        </p:nvSpPr>
        <p:spPr>
          <a:xfrm>
            <a:off x="838200" y="207024"/>
            <a:ext cx="11049000" cy="1325563"/>
          </a:xfrm>
        </p:spPr>
        <p:txBody>
          <a:bodyPr>
            <a:noAutofit/>
          </a:bodyPr>
          <a:lstStyle/>
          <a:p>
            <a:r>
              <a:rPr lang="en-US" sz="3600" dirty="0" smtClean="0">
                <a:solidFill>
                  <a:srgbClr val="0070C0"/>
                </a:solidFill>
              </a:rPr>
              <a:t>Study </a:t>
            </a:r>
            <a:r>
              <a:rPr lang="en-US" sz="3600" dirty="0">
                <a:solidFill>
                  <a:srgbClr val="0070C0"/>
                </a:solidFill>
              </a:rPr>
              <a:t>the graph of human population growth. Discuss with your table partners possible explanations for the human population growth curve.</a:t>
            </a:r>
          </a:p>
        </p:txBody>
      </p:sp>
      <p:sp>
        <p:nvSpPr>
          <p:cNvPr id="5" name="Rectangle 4"/>
          <p:cNvSpPr/>
          <p:nvPr/>
        </p:nvSpPr>
        <p:spPr>
          <a:xfrm>
            <a:off x="3363663" y="6534272"/>
            <a:ext cx="5516190" cy="369332"/>
          </a:xfrm>
          <a:prstGeom prst="rect">
            <a:avLst/>
          </a:prstGeom>
        </p:spPr>
        <p:txBody>
          <a:bodyPr wrap="none">
            <a:spAutoFit/>
          </a:bodyPr>
          <a:lstStyle/>
          <a:p>
            <a:r>
              <a:rPr lang="en-US" dirty="0" smtClean="0"/>
              <a:t>https://www.flickr.com/photos/mplemmon/3203403780</a:t>
            </a:r>
            <a:endParaRPr lang="en-US" dirty="0"/>
          </a:p>
        </p:txBody>
      </p:sp>
      <p:sp>
        <p:nvSpPr>
          <p:cNvPr id="3" name="TextBox 2"/>
          <p:cNvSpPr txBox="1"/>
          <p:nvPr/>
        </p:nvSpPr>
        <p:spPr>
          <a:xfrm>
            <a:off x="9388699" y="2176530"/>
            <a:ext cx="2498501" cy="2308324"/>
          </a:xfrm>
          <a:prstGeom prst="rect">
            <a:avLst/>
          </a:prstGeom>
          <a:noFill/>
        </p:spPr>
        <p:txBody>
          <a:bodyPr wrap="square" rtlCol="0">
            <a:spAutoFit/>
          </a:bodyPr>
          <a:lstStyle/>
          <a:p>
            <a:r>
              <a:rPr lang="en-US" sz="2400" dirty="0" smtClean="0">
                <a:solidFill>
                  <a:srgbClr val="FF0000"/>
                </a:solidFill>
              </a:rPr>
              <a:t>Do you think the human population can continue growing in this trend? Why or why not? </a:t>
            </a:r>
            <a:endParaRPr lang="en-US" sz="2400" dirty="0">
              <a:solidFill>
                <a:srgbClr val="FF0000"/>
              </a:solidFill>
            </a:endParaRPr>
          </a:p>
        </p:txBody>
      </p:sp>
    </p:spTree>
    <p:extLst>
      <p:ext uri="{BB962C8B-B14F-4D97-AF65-F5344CB8AC3E}">
        <p14:creationId xmlns:p14="http://schemas.microsoft.com/office/powerpoint/2010/main" val="12774930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9786" y="0"/>
            <a:ext cx="10515600" cy="1325563"/>
          </a:xfrm>
        </p:spPr>
        <p:txBody>
          <a:bodyPr/>
          <a:lstStyle/>
          <a:p>
            <a:pPr algn="ctr"/>
            <a:r>
              <a:rPr lang="en-US" dirty="0" smtClean="0"/>
              <a:t>Exponential Vs. Logistic Growth</a:t>
            </a:r>
            <a:endParaRPr lang="en-US" dirty="0"/>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2"/>
          <a:stretch>
            <a:fillRect/>
          </a:stretch>
        </p:blipFill>
        <p:spPr>
          <a:xfrm>
            <a:off x="2881915" y="1594409"/>
            <a:ext cx="6648451" cy="4019120"/>
          </a:xfrm>
          <a:prstGeom prst="rect">
            <a:avLst/>
          </a:prstGeom>
        </p:spPr>
      </p:pic>
      <p:sp>
        <p:nvSpPr>
          <p:cNvPr id="5" name="Rectangle 4"/>
          <p:cNvSpPr/>
          <p:nvPr/>
        </p:nvSpPr>
        <p:spPr>
          <a:xfrm>
            <a:off x="3030493" y="5942568"/>
            <a:ext cx="6714186" cy="369332"/>
          </a:xfrm>
          <a:prstGeom prst="rect">
            <a:avLst/>
          </a:prstGeom>
        </p:spPr>
        <p:txBody>
          <a:bodyPr wrap="square">
            <a:spAutoFit/>
          </a:bodyPr>
          <a:lstStyle/>
          <a:p>
            <a:r>
              <a:rPr lang="en-US" dirty="0" smtClean="0"/>
              <a:t>http://mhsaphuge1.wikispaces.com/Population+%26+Migration</a:t>
            </a:r>
            <a:endParaRPr lang="en-US" dirty="0"/>
          </a:p>
        </p:txBody>
      </p:sp>
    </p:spTree>
    <p:extLst>
      <p:ext uri="{BB962C8B-B14F-4D97-AF65-F5344CB8AC3E}">
        <p14:creationId xmlns:p14="http://schemas.microsoft.com/office/powerpoint/2010/main" val="4036126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3912" y="0"/>
            <a:ext cx="10515600" cy="1325563"/>
          </a:xfrm>
        </p:spPr>
        <p:txBody>
          <a:bodyPr/>
          <a:lstStyle/>
          <a:p>
            <a:pPr algn="ctr"/>
            <a:r>
              <a:rPr lang="en-US" dirty="0" smtClean="0"/>
              <a:t>Exponential Growth</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8534" y="1250157"/>
            <a:ext cx="7160079" cy="5041106"/>
          </a:xfrm>
        </p:spPr>
      </p:pic>
      <p:sp>
        <p:nvSpPr>
          <p:cNvPr id="6" name="Rectangle 5"/>
          <p:cNvSpPr/>
          <p:nvPr/>
        </p:nvSpPr>
        <p:spPr>
          <a:xfrm>
            <a:off x="258534" y="6488668"/>
            <a:ext cx="8181976" cy="369332"/>
          </a:xfrm>
          <a:prstGeom prst="rect">
            <a:avLst/>
          </a:prstGeom>
        </p:spPr>
        <p:txBody>
          <a:bodyPr wrap="square">
            <a:spAutoFit/>
          </a:bodyPr>
          <a:lstStyle/>
          <a:p>
            <a:r>
              <a:rPr lang="en-US" dirty="0" smtClean="0"/>
              <a:t>http://www.algebralab.org/practice/practice.aspx?file=Reading_CarryingCapacity.xml</a:t>
            </a:r>
            <a:endParaRPr lang="en-US" dirty="0"/>
          </a:p>
        </p:txBody>
      </p:sp>
      <p:sp>
        <p:nvSpPr>
          <p:cNvPr id="7" name="TextBox 6"/>
          <p:cNvSpPr txBox="1"/>
          <p:nvPr/>
        </p:nvSpPr>
        <p:spPr>
          <a:xfrm>
            <a:off x="7772400" y="1645205"/>
            <a:ext cx="4205287" cy="3046988"/>
          </a:xfrm>
          <a:prstGeom prst="rect">
            <a:avLst/>
          </a:prstGeom>
          <a:noFill/>
        </p:spPr>
        <p:txBody>
          <a:bodyPr wrap="square" rtlCol="0">
            <a:spAutoFit/>
          </a:bodyPr>
          <a:lstStyle/>
          <a:p>
            <a:r>
              <a:rPr lang="en-US" sz="3200" dirty="0" smtClean="0"/>
              <a:t>The population may fluctuate around the carrying capacity due to interspecific competition or environmental changes.</a:t>
            </a:r>
            <a:endParaRPr lang="en-US" sz="3200" dirty="0"/>
          </a:p>
        </p:txBody>
      </p:sp>
    </p:spTree>
    <p:extLst>
      <p:ext uri="{BB962C8B-B14F-4D97-AF65-F5344CB8AC3E}">
        <p14:creationId xmlns:p14="http://schemas.microsoft.com/office/powerpoint/2010/main" val="28541660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Manipulatives</a:t>
            </a:r>
            <a:endParaRPr lang="en-US" dirty="0"/>
          </a:p>
        </p:txBody>
      </p:sp>
      <p:sp>
        <p:nvSpPr>
          <p:cNvPr id="3" name="Content Placeholder 2"/>
          <p:cNvSpPr>
            <a:spLocks noGrp="1"/>
          </p:cNvSpPr>
          <p:nvPr>
            <p:ph idx="1"/>
          </p:nvPr>
        </p:nvSpPr>
        <p:spPr/>
        <p:txBody>
          <a:bodyPr/>
          <a:lstStyle/>
          <a:p>
            <a:r>
              <a:rPr lang="en-US" dirty="0" smtClean="0"/>
              <a:t>With your table partners, place each phrase in the correct location on the graphs. </a:t>
            </a:r>
            <a:endParaRPr lang="en-US" dirty="0"/>
          </a:p>
        </p:txBody>
      </p:sp>
    </p:spTree>
    <p:extLst>
      <p:ext uri="{BB962C8B-B14F-4D97-AF65-F5344CB8AC3E}">
        <p14:creationId xmlns:p14="http://schemas.microsoft.com/office/powerpoint/2010/main" val="14665074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104775"/>
            <a:ext cx="10515600" cy="1325563"/>
          </a:xfrm>
        </p:spPr>
        <p:txBody>
          <a:bodyPr/>
          <a:lstStyle/>
          <a:p>
            <a:pPr algn="ctr"/>
            <a:r>
              <a:rPr lang="en-US" dirty="0" smtClean="0"/>
              <a:t>What are Limiting Factors?</a:t>
            </a:r>
            <a:endParaRPr lang="en-US" dirty="0"/>
          </a:p>
        </p:txBody>
      </p:sp>
      <p:sp>
        <p:nvSpPr>
          <p:cNvPr id="4" name="Text Placeholder 3"/>
          <p:cNvSpPr>
            <a:spLocks noGrp="1"/>
          </p:cNvSpPr>
          <p:nvPr>
            <p:ph type="body" idx="1"/>
          </p:nvPr>
        </p:nvSpPr>
        <p:spPr>
          <a:xfrm>
            <a:off x="3176" y="1276350"/>
            <a:ext cx="5854700" cy="1233487"/>
          </a:xfrm>
        </p:spPr>
        <p:txBody>
          <a:bodyPr>
            <a:normAutofit fontScale="92500" lnSpcReduction="20000"/>
          </a:bodyPr>
          <a:lstStyle/>
          <a:p>
            <a:r>
              <a:rPr lang="en-US" sz="3000" dirty="0" smtClean="0"/>
              <a:t>Density – Dependent Limiting Factors</a:t>
            </a:r>
          </a:p>
          <a:p>
            <a:r>
              <a:rPr lang="en-US" sz="2600" dirty="0" smtClean="0">
                <a:solidFill>
                  <a:schemeClr val="accent1">
                    <a:lumMod val="50000"/>
                  </a:schemeClr>
                </a:solidFill>
              </a:rPr>
              <a:t>These factors depend on population density.</a:t>
            </a:r>
          </a:p>
          <a:p>
            <a:r>
              <a:rPr lang="en-US" sz="2600" dirty="0" smtClean="0">
                <a:solidFill>
                  <a:schemeClr val="accent1">
                    <a:lumMod val="50000"/>
                  </a:schemeClr>
                </a:solidFill>
              </a:rPr>
              <a:t>(Biotic factors)</a:t>
            </a:r>
            <a:endParaRPr lang="en-US" sz="2600" dirty="0">
              <a:solidFill>
                <a:schemeClr val="accent1">
                  <a:lumMod val="50000"/>
                </a:schemeClr>
              </a:solidFill>
            </a:endParaRPr>
          </a:p>
        </p:txBody>
      </p:sp>
      <p:sp>
        <p:nvSpPr>
          <p:cNvPr id="5" name="Content Placeholder 4"/>
          <p:cNvSpPr>
            <a:spLocks noGrp="1"/>
          </p:cNvSpPr>
          <p:nvPr>
            <p:ph sz="half" idx="2"/>
          </p:nvPr>
        </p:nvSpPr>
        <p:spPr>
          <a:xfrm>
            <a:off x="348456" y="2630488"/>
            <a:ext cx="5157787" cy="3684588"/>
          </a:xfrm>
        </p:spPr>
        <p:txBody>
          <a:bodyPr/>
          <a:lstStyle/>
          <a:p>
            <a:r>
              <a:rPr lang="en-US" dirty="0" smtClean="0">
                <a:solidFill>
                  <a:schemeClr val="accent1">
                    <a:lumMod val="75000"/>
                  </a:schemeClr>
                </a:solidFill>
              </a:rPr>
              <a:t>Competition</a:t>
            </a:r>
          </a:p>
          <a:p>
            <a:r>
              <a:rPr lang="en-US" dirty="0" smtClean="0">
                <a:solidFill>
                  <a:schemeClr val="accent1">
                    <a:lumMod val="75000"/>
                  </a:schemeClr>
                </a:solidFill>
              </a:rPr>
              <a:t>Predation</a:t>
            </a:r>
          </a:p>
          <a:p>
            <a:r>
              <a:rPr lang="en-US" dirty="0" smtClean="0">
                <a:solidFill>
                  <a:schemeClr val="accent1">
                    <a:lumMod val="75000"/>
                  </a:schemeClr>
                </a:solidFill>
              </a:rPr>
              <a:t>Parasitism </a:t>
            </a:r>
          </a:p>
          <a:p>
            <a:r>
              <a:rPr lang="en-US" dirty="0" smtClean="0">
                <a:solidFill>
                  <a:schemeClr val="accent1">
                    <a:lumMod val="75000"/>
                  </a:schemeClr>
                </a:solidFill>
              </a:rPr>
              <a:t>Disease</a:t>
            </a:r>
          </a:p>
          <a:p>
            <a:r>
              <a:rPr lang="en-US" dirty="0" smtClean="0">
                <a:solidFill>
                  <a:schemeClr val="accent1">
                    <a:lumMod val="75000"/>
                  </a:schemeClr>
                </a:solidFill>
              </a:rPr>
              <a:t>Habitat space</a:t>
            </a:r>
          </a:p>
          <a:p>
            <a:r>
              <a:rPr lang="en-US" dirty="0" smtClean="0">
                <a:solidFill>
                  <a:schemeClr val="accent1">
                    <a:lumMod val="75000"/>
                  </a:schemeClr>
                </a:solidFill>
              </a:rPr>
              <a:t>Accumulation of waste</a:t>
            </a:r>
            <a:endParaRPr lang="en-US" dirty="0">
              <a:solidFill>
                <a:schemeClr val="accent1">
                  <a:lumMod val="75000"/>
                </a:schemeClr>
              </a:solidFill>
            </a:endParaRPr>
          </a:p>
        </p:txBody>
      </p:sp>
      <p:sp>
        <p:nvSpPr>
          <p:cNvPr id="6" name="Text Placeholder 5"/>
          <p:cNvSpPr>
            <a:spLocks noGrp="1"/>
          </p:cNvSpPr>
          <p:nvPr>
            <p:ph type="body" sz="quarter" idx="3"/>
          </p:nvPr>
        </p:nvSpPr>
        <p:spPr>
          <a:xfrm>
            <a:off x="6172200" y="1271588"/>
            <a:ext cx="6019800" cy="1233487"/>
          </a:xfrm>
        </p:spPr>
        <p:txBody>
          <a:bodyPr>
            <a:normAutofit lnSpcReduction="10000"/>
          </a:bodyPr>
          <a:lstStyle/>
          <a:p>
            <a:r>
              <a:rPr lang="en-US" sz="2800" dirty="0" smtClean="0"/>
              <a:t>Density – </a:t>
            </a:r>
            <a:r>
              <a:rPr lang="en-US" sz="2800" dirty="0" smtClean="0">
                <a:solidFill>
                  <a:srgbClr val="FF0000"/>
                </a:solidFill>
              </a:rPr>
              <a:t>In</a:t>
            </a:r>
            <a:r>
              <a:rPr lang="en-US" sz="2800" dirty="0" smtClean="0"/>
              <a:t>dependent Limiting Factors</a:t>
            </a:r>
          </a:p>
          <a:p>
            <a:r>
              <a:rPr lang="en-US" dirty="0" smtClean="0">
                <a:solidFill>
                  <a:schemeClr val="accent6">
                    <a:lumMod val="50000"/>
                  </a:schemeClr>
                </a:solidFill>
              </a:rPr>
              <a:t>These factors do not depend on population density.  (Abiotic factors)</a:t>
            </a:r>
            <a:endParaRPr lang="en-US" dirty="0">
              <a:solidFill>
                <a:schemeClr val="accent6">
                  <a:lumMod val="50000"/>
                </a:schemeClr>
              </a:solidFill>
            </a:endParaRPr>
          </a:p>
        </p:txBody>
      </p:sp>
      <p:sp>
        <p:nvSpPr>
          <p:cNvPr id="7" name="Content Placeholder 6"/>
          <p:cNvSpPr>
            <a:spLocks noGrp="1"/>
          </p:cNvSpPr>
          <p:nvPr>
            <p:ph sz="quarter" idx="4"/>
          </p:nvPr>
        </p:nvSpPr>
        <p:spPr>
          <a:xfrm>
            <a:off x="6715125" y="2630488"/>
            <a:ext cx="5183188" cy="3684588"/>
          </a:xfrm>
        </p:spPr>
        <p:txBody>
          <a:bodyPr/>
          <a:lstStyle/>
          <a:p>
            <a:r>
              <a:rPr lang="en-US" dirty="0" smtClean="0">
                <a:solidFill>
                  <a:schemeClr val="accent6">
                    <a:lumMod val="75000"/>
                  </a:schemeClr>
                </a:solidFill>
              </a:rPr>
              <a:t>Hurricanes</a:t>
            </a:r>
          </a:p>
          <a:p>
            <a:r>
              <a:rPr lang="en-US" dirty="0" smtClean="0">
                <a:solidFill>
                  <a:schemeClr val="accent6">
                    <a:lumMod val="75000"/>
                  </a:schemeClr>
                </a:solidFill>
              </a:rPr>
              <a:t>Tornadoes</a:t>
            </a:r>
          </a:p>
          <a:p>
            <a:r>
              <a:rPr lang="en-US" dirty="0" smtClean="0">
                <a:solidFill>
                  <a:schemeClr val="accent6">
                    <a:lumMod val="75000"/>
                  </a:schemeClr>
                </a:solidFill>
              </a:rPr>
              <a:t>Earthquakes</a:t>
            </a:r>
            <a:endParaRPr lang="en-US" dirty="0">
              <a:solidFill>
                <a:schemeClr val="accent6">
                  <a:lumMod val="75000"/>
                </a:schemeClr>
              </a:solidFill>
            </a:endParaRPr>
          </a:p>
          <a:p>
            <a:r>
              <a:rPr lang="en-US" dirty="0" smtClean="0">
                <a:solidFill>
                  <a:schemeClr val="accent6">
                    <a:lumMod val="75000"/>
                  </a:schemeClr>
                </a:solidFill>
              </a:rPr>
              <a:t>Floods</a:t>
            </a:r>
          </a:p>
          <a:p>
            <a:r>
              <a:rPr lang="en-US" dirty="0" smtClean="0">
                <a:solidFill>
                  <a:schemeClr val="accent6">
                    <a:lumMod val="75000"/>
                  </a:schemeClr>
                </a:solidFill>
              </a:rPr>
              <a:t>Temperature</a:t>
            </a:r>
          </a:p>
          <a:p>
            <a:r>
              <a:rPr lang="en-US" dirty="0" smtClean="0">
                <a:solidFill>
                  <a:schemeClr val="accent6">
                    <a:lumMod val="75000"/>
                  </a:schemeClr>
                </a:solidFill>
              </a:rPr>
              <a:t>Pollution</a:t>
            </a:r>
          </a:p>
          <a:p>
            <a:endParaRPr lang="en-US" dirty="0"/>
          </a:p>
        </p:txBody>
      </p:sp>
    </p:spTree>
    <p:extLst>
      <p:ext uri="{BB962C8B-B14F-4D97-AF65-F5344CB8AC3E}">
        <p14:creationId xmlns:p14="http://schemas.microsoft.com/office/powerpoint/2010/main" val="39013099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200" y="0"/>
            <a:ext cx="10515600" cy="1325563"/>
          </a:xfrm>
        </p:spPr>
        <p:txBody>
          <a:bodyPr/>
          <a:lstStyle/>
          <a:p>
            <a:pPr algn="ctr"/>
            <a:r>
              <a:rPr lang="en-US" dirty="0" smtClean="0"/>
              <a:t>Graph of Predator – Prey Populations</a:t>
            </a:r>
            <a:endParaRPr lang="en-US" dirty="0"/>
          </a:p>
        </p:txBody>
      </p:sp>
      <p:sp>
        <p:nvSpPr>
          <p:cNvPr id="8" name="Content Placeholder 7"/>
          <p:cNvSpPr>
            <a:spLocks noGrp="1"/>
          </p:cNvSpPr>
          <p:nvPr>
            <p:ph idx="1"/>
          </p:nvPr>
        </p:nvSpPr>
        <p:spPr/>
        <p:txBody>
          <a:bodyPr/>
          <a:lstStyle/>
          <a:p>
            <a:endParaRPr lang="en-US"/>
          </a:p>
        </p:txBody>
      </p:sp>
      <p:pic>
        <p:nvPicPr>
          <p:cNvPr id="9" name="Picture 8"/>
          <p:cNvPicPr>
            <a:picLocks noChangeAspect="1"/>
          </p:cNvPicPr>
          <p:nvPr/>
        </p:nvPicPr>
        <p:blipFill>
          <a:blip r:embed="rId2"/>
          <a:stretch>
            <a:fillRect/>
          </a:stretch>
        </p:blipFill>
        <p:spPr>
          <a:xfrm>
            <a:off x="2628899" y="991394"/>
            <a:ext cx="7089759" cy="5866606"/>
          </a:xfrm>
          <a:prstGeom prst="rect">
            <a:avLst/>
          </a:prstGeom>
        </p:spPr>
      </p:pic>
    </p:spTree>
    <p:extLst>
      <p:ext uri="{BB962C8B-B14F-4D97-AF65-F5344CB8AC3E}">
        <p14:creationId xmlns:p14="http://schemas.microsoft.com/office/powerpoint/2010/main" val="30263939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313" y="365125"/>
            <a:ext cx="11977687" cy="1325563"/>
          </a:xfrm>
        </p:spPr>
        <p:txBody>
          <a:bodyPr>
            <a:noAutofit/>
          </a:bodyPr>
          <a:lstStyle/>
          <a:p>
            <a:r>
              <a:rPr lang="en-US" sz="5400" dirty="0" smtClean="0">
                <a:solidFill>
                  <a:srgbClr val="FF0000"/>
                </a:solidFill>
              </a:rPr>
              <a:t>Density Dependent or Independent Game</a:t>
            </a:r>
            <a:endParaRPr lang="en-US" sz="4800" dirty="0">
              <a:solidFill>
                <a:srgbClr val="FF0000"/>
              </a:solidFill>
            </a:endParaRPr>
          </a:p>
        </p:txBody>
      </p:sp>
      <p:sp>
        <p:nvSpPr>
          <p:cNvPr id="7" name="Content Placeholder 6"/>
          <p:cNvSpPr>
            <a:spLocks noGrp="1"/>
          </p:cNvSpPr>
          <p:nvPr>
            <p:ph idx="1"/>
          </p:nvPr>
        </p:nvSpPr>
        <p:spPr/>
        <p:txBody>
          <a:bodyPr/>
          <a:lstStyle/>
          <a:p>
            <a:r>
              <a:rPr lang="en-US" dirty="0" smtClean="0"/>
              <a:t>You are a deer.  Work with your shoulder partner to take turns categorizing the cards as density-dependent or density-independent factors.  If your partner gets the answer correct, they keep the card.  If your partner gets the answer incorrect, you keep the card.  However has the most cards at the end wins!</a:t>
            </a:r>
            <a:endParaRPr lang="en-US" dirty="0"/>
          </a:p>
        </p:txBody>
      </p:sp>
    </p:spTree>
    <p:extLst>
      <p:ext uri="{BB962C8B-B14F-4D97-AF65-F5344CB8AC3E}">
        <p14:creationId xmlns:p14="http://schemas.microsoft.com/office/powerpoint/2010/main" val="14725224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92D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0075" y="42250"/>
            <a:ext cx="10515600" cy="1325563"/>
          </a:xfrm>
        </p:spPr>
        <p:txBody>
          <a:bodyPr/>
          <a:lstStyle/>
          <a:p>
            <a:r>
              <a:rPr lang="en-US" dirty="0" smtClean="0"/>
              <a:t>Day 2 </a:t>
            </a:r>
            <a:r>
              <a:rPr lang="en-US" dirty="0" err="1" smtClean="0"/>
              <a:t>Bellwork</a:t>
            </a:r>
            <a:endParaRPr lang="en-US" dirty="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1463" y="1061425"/>
            <a:ext cx="9596875" cy="4453550"/>
          </a:xfrm>
          <a:prstGeom prst="rect">
            <a:avLst/>
          </a:prstGeom>
        </p:spPr>
      </p:pic>
      <p:sp>
        <p:nvSpPr>
          <p:cNvPr id="9" name="Content Placeholder 8"/>
          <p:cNvSpPr>
            <a:spLocks noGrp="1"/>
          </p:cNvSpPr>
          <p:nvPr>
            <p:ph idx="1"/>
          </p:nvPr>
        </p:nvSpPr>
        <p:spPr>
          <a:xfrm>
            <a:off x="233362" y="5838825"/>
            <a:ext cx="11958638" cy="1019175"/>
          </a:xfrm>
        </p:spPr>
        <p:txBody>
          <a:bodyPr>
            <a:normAutofit fontScale="85000" lnSpcReduction="10000"/>
          </a:bodyPr>
          <a:lstStyle/>
          <a:p>
            <a:pPr marL="514350" indent="-514350">
              <a:buAutoNum type="arabicPeriod"/>
            </a:pPr>
            <a:r>
              <a:rPr lang="en-US" b="1" dirty="0" smtClean="0"/>
              <a:t>Which bacteria has the shortest lag phase?</a:t>
            </a:r>
          </a:p>
          <a:p>
            <a:pPr marL="514350" indent="-514350">
              <a:buAutoNum type="arabicPeriod"/>
            </a:pPr>
            <a:r>
              <a:rPr lang="en-US" b="1" dirty="0" smtClean="0"/>
              <a:t>Will these bacterial colonies eventually reach a carrying capacity? Explain your answer.</a:t>
            </a:r>
            <a:endParaRPr lang="en-US" b="1" dirty="0"/>
          </a:p>
        </p:txBody>
      </p:sp>
      <p:sp>
        <p:nvSpPr>
          <p:cNvPr id="10" name="Rectangle 9"/>
          <p:cNvSpPr/>
          <p:nvPr/>
        </p:nvSpPr>
        <p:spPr>
          <a:xfrm>
            <a:off x="6670852" y="5330309"/>
            <a:ext cx="4867486" cy="369332"/>
          </a:xfrm>
          <a:prstGeom prst="rect">
            <a:avLst/>
          </a:prstGeom>
        </p:spPr>
        <p:txBody>
          <a:bodyPr wrap="none">
            <a:spAutoFit/>
          </a:bodyPr>
          <a:lstStyle/>
          <a:p>
            <a:r>
              <a:rPr lang="en-US" dirty="0" smtClean="0"/>
              <a:t>https://en.wikipedia.org/wiki/Population_ecology</a:t>
            </a:r>
            <a:endParaRPr lang="en-US" dirty="0"/>
          </a:p>
        </p:txBody>
      </p:sp>
    </p:spTree>
    <p:extLst>
      <p:ext uri="{BB962C8B-B14F-4D97-AF65-F5344CB8AC3E}">
        <p14:creationId xmlns:p14="http://schemas.microsoft.com/office/powerpoint/2010/main" val="35078964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Logistic Growth in Cells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Logistic </a:t>
            </a:r>
            <a:r>
              <a:rPr lang="en-US" dirty="0"/>
              <a:t>growth can be witnessed when culturing cells.  </a:t>
            </a:r>
            <a:r>
              <a:rPr lang="en-US" b="1" dirty="0"/>
              <a:t>Cell culturing</a:t>
            </a:r>
            <a:r>
              <a:rPr lang="en-US" dirty="0"/>
              <a:t> involves removing cells from a multicellular eukaryotic organism and growing them in a flask or petri dish with medium and other favorable environmental conditions, such as temperature and CO</a:t>
            </a:r>
            <a:r>
              <a:rPr lang="en-US" baseline="-25000" dirty="0"/>
              <a:t>2</a:t>
            </a:r>
            <a:r>
              <a:rPr lang="en-US" dirty="0"/>
              <a:t> levels.  Eventually, cells will reproduce enough that they will reach their carrying capacity.  Before this happens, cells should be passaged.</a:t>
            </a:r>
          </a:p>
          <a:p>
            <a:pPr marL="0" indent="0">
              <a:buNone/>
            </a:pPr>
            <a:endParaRPr lang="en-US" dirty="0"/>
          </a:p>
          <a:p>
            <a:r>
              <a:rPr lang="en-US" b="1" dirty="0"/>
              <a:t>Cell passaging</a:t>
            </a:r>
            <a:r>
              <a:rPr lang="en-US" dirty="0"/>
              <a:t> involves transferring some of the cells from the original flask to a new flask once the cells have reached 80-100% confluence.  This is important for a few reasons: so that there are fresh nutrients in the new media, to avoid a buildup of toxic metabolites and to avoid contact inhibition by giving the cells more room for them to grow.  </a:t>
            </a:r>
          </a:p>
          <a:p>
            <a:endParaRPr lang="en-US" dirty="0"/>
          </a:p>
          <a:p>
            <a:endParaRPr lang="en-US" dirty="0"/>
          </a:p>
        </p:txBody>
      </p:sp>
    </p:spTree>
    <p:extLst>
      <p:ext uri="{BB962C8B-B14F-4D97-AF65-F5344CB8AC3E}">
        <p14:creationId xmlns:p14="http://schemas.microsoft.com/office/powerpoint/2010/main" val="35001166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lstStyle/>
          <a:p>
            <a:pPr algn="ctr"/>
            <a:r>
              <a:rPr lang="en-US" dirty="0" smtClean="0"/>
              <a:t>Cell </a:t>
            </a:r>
            <a:r>
              <a:rPr lang="en-US" dirty="0" err="1"/>
              <a:t>C</a:t>
            </a:r>
            <a:r>
              <a:rPr lang="en-US" dirty="0" err="1" smtClean="0"/>
              <a:t>onfluency</a:t>
            </a:r>
            <a:endParaRPr lang="en-US" dirty="0"/>
          </a:p>
        </p:txBody>
      </p:sp>
      <p:sp>
        <p:nvSpPr>
          <p:cNvPr id="3" name="Content Placeholder 2"/>
          <p:cNvSpPr>
            <a:spLocks noGrp="1"/>
          </p:cNvSpPr>
          <p:nvPr>
            <p:ph idx="1"/>
          </p:nvPr>
        </p:nvSpPr>
        <p:spPr>
          <a:xfrm>
            <a:off x="8689180" y="1032669"/>
            <a:ext cx="3312319" cy="4351338"/>
          </a:xfrm>
        </p:spPr>
        <p:txBody>
          <a:bodyPr/>
          <a:lstStyle/>
          <a:p>
            <a:r>
              <a:rPr lang="en-US" dirty="0" smtClean="0"/>
              <a:t>The bright, round cells are unattached.</a:t>
            </a:r>
          </a:p>
          <a:p>
            <a:r>
              <a:rPr lang="en-US" dirty="0" smtClean="0"/>
              <a:t>The long, spindle-shaped cells are attached.  These are adherent cells.</a:t>
            </a:r>
          </a:p>
          <a:p>
            <a:r>
              <a:rPr lang="en-US" dirty="0" smtClean="0"/>
              <a:t>Passage cells when 80 – 100% confluent.</a:t>
            </a:r>
            <a:endParaRPr lang="en-US" dirty="0"/>
          </a:p>
        </p:txBody>
      </p:sp>
      <p:pic>
        <p:nvPicPr>
          <p:cNvPr id="4" name="Picture 3"/>
          <p:cNvPicPr>
            <a:picLocks noChangeAspect="1"/>
          </p:cNvPicPr>
          <p:nvPr/>
        </p:nvPicPr>
        <p:blipFill>
          <a:blip r:embed="rId2"/>
          <a:stretch>
            <a:fillRect/>
          </a:stretch>
        </p:blipFill>
        <p:spPr>
          <a:xfrm>
            <a:off x="3429000" y="1157288"/>
            <a:ext cx="5019675" cy="5019675"/>
          </a:xfrm>
          <a:prstGeom prst="rect">
            <a:avLst/>
          </a:prstGeom>
        </p:spPr>
      </p:pic>
      <p:sp>
        <p:nvSpPr>
          <p:cNvPr id="5" name="Rectangle 4"/>
          <p:cNvSpPr/>
          <p:nvPr/>
        </p:nvSpPr>
        <p:spPr>
          <a:xfrm>
            <a:off x="3248025" y="6176963"/>
            <a:ext cx="6096000" cy="646331"/>
          </a:xfrm>
          <a:prstGeom prst="rect">
            <a:avLst/>
          </a:prstGeom>
        </p:spPr>
        <p:txBody>
          <a:bodyPr>
            <a:spAutoFit/>
          </a:bodyPr>
          <a:lstStyle/>
          <a:p>
            <a:r>
              <a:rPr lang="en-US" dirty="0" smtClean="0"/>
              <a:t>http://biology.stackexchange.com/questions/29857/what-does-confluency-mean</a:t>
            </a:r>
            <a:endParaRPr lang="en-US" dirty="0"/>
          </a:p>
        </p:txBody>
      </p:sp>
    </p:spTree>
    <p:extLst>
      <p:ext uri="{BB962C8B-B14F-4D97-AF65-F5344CB8AC3E}">
        <p14:creationId xmlns:p14="http://schemas.microsoft.com/office/powerpoint/2010/main" val="22736894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575" y="365125"/>
            <a:ext cx="6210300" cy="1325563"/>
          </a:xfrm>
        </p:spPr>
        <p:txBody>
          <a:bodyPr/>
          <a:lstStyle/>
          <a:p>
            <a:pPr algn="ctr"/>
            <a:r>
              <a:rPr lang="en-US" dirty="0" smtClean="0"/>
              <a:t>Aseptic Technique</a:t>
            </a:r>
            <a:endParaRPr lang="en-US" dirty="0"/>
          </a:p>
        </p:txBody>
      </p:sp>
      <p:sp>
        <p:nvSpPr>
          <p:cNvPr id="3" name="Content Placeholder 2"/>
          <p:cNvSpPr>
            <a:spLocks noGrp="1"/>
          </p:cNvSpPr>
          <p:nvPr>
            <p:ph idx="1"/>
          </p:nvPr>
        </p:nvSpPr>
        <p:spPr>
          <a:xfrm>
            <a:off x="409575" y="1839912"/>
            <a:ext cx="6210300" cy="4351338"/>
          </a:xfrm>
        </p:spPr>
        <p:txBody>
          <a:bodyPr>
            <a:normAutofit fontScale="92500" lnSpcReduction="20000"/>
          </a:bodyPr>
          <a:lstStyle/>
          <a:p>
            <a:r>
              <a:rPr lang="en-US" dirty="0"/>
              <a:t>Cell culturing and cell passaging must be performed with aseptic technique.  Aseptic technique is a method to perform laboratory procedures in such a way as to avoid microbial contamination.  Sterile gloves are worn.  The biosafety hood and all equipment that goes inside is sprayed with 70% ethanol or 70% isopropyl alcohol.  Movement of people, and thus air, is limited in the work area.  Lids are kept on all containers until needed.  Hands are not placed above open containers. </a:t>
            </a:r>
            <a:r>
              <a:rPr lang="en-US" dirty="0" smtClean="0"/>
              <a:t> Tips of pipettes must not touch the necks of the bottles or flasks.</a:t>
            </a:r>
            <a:endParaRPr lang="en-US" dirty="0"/>
          </a:p>
          <a:p>
            <a:endParaRPr lang="en-US" dirty="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48500" y="0"/>
            <a:ext cx="5143500" cy="6858000"/>
          </a:xfrm>
          <a:prstGeom prst="rect">
            <a:avLst/>
          </a:prstGeom>
        </p:spPr>
      </p:pic>
    </p:spTree>
    <p:extLst>
      <p:ext uri="{BB962C8B-B14F-4D97-AF65-F5344CB8AC3E}">
        <p14:creationId xmlns:p14="http://schemas.microsoft.com/office/powerpoint/2010/main" val="1507852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2956" y="0"/>
            <a:ext cx="10515600" cy="1325563"/>
          </a:xfrm>
        </p:spPr>
        <p:txBody>
          <a:bodyPr/>
          <a:lstStyle/>
          <a:p>
            <a:pPr algn="ctr"/>
            <a:r>
              <a:rPr lang="en-US" dirty="0" smtClean="0"/>
              <a:t>Cell Counting</a:t>
            </a:r>
            <a:endParaRPr lang="en-US" dirty="0"/>
          </a:p>
        </p:txBody>
      </p:sp>
      <p:sp>
        <p:nvSpPr>
          <p:cNvPr id="3" name="Content Placeholder 2"/>
          <p:cNvSpPr>
            <a:spLocks noGrp="1"/>
          </p:cNvSpPr>
          <p:nvPr>
            <p:ph idx="1"/>
          </p:nvPr>
        </p:nvSpPr>
        <p:spPr>
          <a:xfrm>
            <a:off x="142874" y="1110958"/>
            <a:ext cx="8358189" cy="5377709"/>
          </a:xfrm>
        </p:spPr>
        <p:txBody>
          <a:bodyPr>
            <a:normAutofit lnSpcReduction="10000"/>
          </a:bodyPr>
          <a:lstStyle/>
          <a:p>
            <a:r>
              <a:rPr lang="en-US" b="1" dirty="0"/>
              <a:t>Cell counting</a:t>
            </a:r>
            <a:r>
              <a:rPr lang="en-US" dirty="0"/>
              <a:t> is performed using a </a:t>
            </a:r>
            <a:r>
              <a:rPr lang="en-US" dirty="0" err="1"/>
              <a:t>hemocytometer</a:t>
            </a:r>
            <a:r>
              <a:rPr lang="en-US" dirty="0"/>
              <a:t> in order to determine your total cell count, cell/mL, or percent viability.  A </a:t>
            </a:r>
            <a:r>
              <a:rPr lang="en-US" dirty="0" err="1"/>
              <a:t>hemocytometer</a:t>
            </a:r>
            <a:r>
              <a:rPr lang="en-US" dirty="0"/>
              <a:t> is a slide that contains grids of 9 squares on each side of the slide. Each large square is 1 mm</a:t>
            </a:r>
            <a:r>
              <a:rPr lang="en-US" baseline="30000" dirty="0"/>
              <a:t>2</a:t>
            </a:r>
            <a:r>
              <a:rPr lang="en-US" dirty="0"/>
              <a:t>. Usually, when looking at one set of 9 squares, the four large corner squares and the large center square is used for counting live and dead cells.  200 total cells should be counted for your data to be statistically significant.  Therefore, you may need to count all 18 squares on the </a:t>
            </a:r>
            <a:r>
              <a:rPr lang="en-US" dirty="0" err="1"/>
              <a:t>hemocytometer</a:t>
            </a:r>
            <a:r>
              <a:rPr lang="en-US" dirty="0"/>
              <a:t> if necessary.   To visualize the cells, they must first be dyed using </a:t>
            </a:r>
            <a:r>
              <a:rPr lang="en-US" dirty="0" err="1"/>
              <a:t>Trypan</a:t>
            </a:r>
            <a:r>
              <a:rPr lang="en-US" dirty="0"/>
              <a:t> blue.  Living cells will appear clear since the dye does not penetrate the cell membrane of living cells.  The dye will penetrate the cell membrane of dead cells, making them appear blue.</a:t>
            </a:r>
          </a:p>
          <a:p>
            <a:endParaRPr lang="en-US" dirty="0"/>
          </a:p>
        </p:txBody>
      </p:sp>
      <p:pic>
        <p:nvPicPr>
          <p:cNvPr id="4" name="Picture 3"/>
          <p:cNvPicPr>
            <a:picLocks noChangeAspect="1"/>
          </p:cNvPicPr>
          <p:nvPr/>
        </p:nvPicPr>
        <p:blipFill>
          <a:blip r:embed="rId2"/>
          <a:stretch>
            <a:fillRect/>
          </a:stretch>
        </p:blipFill>
        <p:spPr>
          <a:xfrm>
            <a:off x="9151144" y="1110958"/>
            <a:ext cx="2970701" cy="1989429"/>
          </a:xfrm>
          <a:prstGeom prst="rect">
            <a:avLst/>
          </a:prstGeom>
        </p:spPr>
      </p:pic>
      <p:pic>
        <p:nvPicPr>
          <p:cNvPr id="5" name="Picture 4"/>
          <p:cNvPicPr>
            <a:picLocks noChangeAspect="1"/>
          </p:cNvPicPr>
          <p:nvPr/>
        </p:nvPicPr>
        <p:blipFill>
          <a:blip r:embed="rId3"/>
          <a:stretch>
            <a:fillRect/>
          </a:stretch>
        </p:blipFill>
        <p:spPr>
          <a:xfrm>
            <a:off x="9365431" y="3293470"/>
            <a:ext cx="2756414" cy="2756414"/>
          </a:xfrm>
          <a:prstGeom prst="rect">
            <a:avLst/>
          </a:prstGeom>
        </p:spPr>
      </p:pic>
      <p:sp>
        <p:nvSpPr>
          <p:cNvPr id="6" name="Rectangle 5"/>
          <p:cNvSpPr/>
          <p:nvPr/>
        </p:nvSpPr>
        <p:spPr>
          <a:xfrm>
            <a:off x="9151144" y="6150052"/>
            <a:ext cx="3040856" cy="646331"/>
          </a:xfrm>
          <a:prstGeom prst="rect">
            <a:avLst/>
          </a:prstGeom>
        </p:spPr>
        <p:txBody>
          <a:bodyPr wrap="square">
            <a:spAutoFit/>
          </a:bodyPr>
          <a:lstStyle/>
          <a:p>
            <a:pPr algn="ctr">
              <a:spcAft>
                <a:spcPts val="300"/>
              </a:spcAft>
            </a:pPr>
            <a:r>
              <a:rPr lang="en-US" u="sng" dirty="0" smtClean="0">
                <a:solidFill>
                  <a:srgbClr val="0000FF"/>
                </a:solidFill>
                <a:effectLst/>
                <a:latin typeface="Times New Roman" panose="02020603050405020304" pitchFamily="18" charset="0"/>
                <a:ea typeface="Times New Roman" panose="02020603050405020304" pitchFamily="18" charset="0"/>
                <a:hlinkClick r:id="rId4"/>
              </a:rPr>
              <a:t>https://en.wikipedia.org/wiki/Hemocytometer</a:t>
            </a:r>
            <a:r>
              <a:rPr lang="en-US" dirty="0" smtClean="0">
                <a:effectLst/>
                <a:latin typeface="Times New Roman" panose="02020603050405020304" pitchFamily="18" charset="0"/>
                <a:ea typeface="Times New Roman" panose="02020603050405020304" pitchFamily="18" charset="0"/>
              </a:rPr>
              <a:t> </a:t>
            </a:r>
            <a:endParaRPr lang="en-US" sz="2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091090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Edvotek</a:t>
            </a:r>
            <a:r>
              <a:rPr lang="en-US" dirty="0" smtClean="0"/>
              <a:t> Lab</a:t>
            </a:r>
            <a:endParaRPr lang="en-US" dirty="0"/>
          </a:p>
        </p:txBody>
      </p:sp>
      <p:sp>
        <p:nvSpPr>
          <p:cNvPr id="3" name="Content Placeholder 2"/>
          <p:cNvSpPr>
            <a:spLocks noGrp="1"/>
          </p:cNvSpPr>
          <p:nvPr>
            <p:ph idx="1"/>
          </p:nvPr>
        </p:nvSpPr>
        <p:spPr/>
        <p:txBody>
          <a:bodyPr/>
          <a:lstStyle/>
          <a:p>
            <a:r>
              <a:rPr lang="en-US" dirty="0" smtClean="0"/>
              <a:t>Let’s read over the lab that we will perform.  The purpose of this lab is for your to learn how to culture, passage and count cells so that you have data to graph on a real life example of a population that experiences logistic growth.   This lab will teach you skills that real scientists use when performing research on cell growth and viability.</a:t>
            </a:r>
            <a:endParaRPr lang="en-US" dirty="0"/>
          </a:p>
        </p:txBody>
      </p:sp>
      <p:sp>
        <p:nvSpPr>
          <p:cNvPr id="4" name="Rectangle 3"/>
          <p:cNvSpPr/>
          <p:nvPr/>
        </p:nvSpPr>
        <p:spPr>
          <a:xfrm>
            <a:off x="1147763" y="5099100"/>
            <a:ext cx="8139112" cy="697627"/>
          </a:xfrm>
          <a:prstGeom prst="rect">
            <a:avLst/>
          </a:prstGeom>
        </p:spPr>
        <p:txBody>
          <a:bodyPr wrap="square">
            <a:spAutoFit/>
          </a:bodyPr>
          <a:lstStyle/>
          <a:p>
            <a:pPr>
              <a:spcAft>
                <a:spcPts val="400"/>
              </a:spcAft>
            </a:pPr>
            <a:r>
              <a:rPr lang="en-US" dirty="0" smtClean="0">
                <a:effectLst/>
                <a:latin typeface="Times New Roman" panose="02020603050405020304" pitchFamily="18" charset="0"/>
                <a:ea typeface="Times New Roman" panose="02020603050405020304" pitchFamily="18" charset="0"/>
              </a:rPr>
              <a:t>For the </a:t>
            </a:r>
            <a:r>
              <a:rPr lang="en-US" dirty="0" err="1" smtClean="0">
                <a:effectLst/>
                <a:latin typeface="Times New Roman" panose="02020603050405020304" pitchFamily="18" charset="0"/>
                <a:ea typeface="Times New Roman" panose="02020603050405020304" pitchFamily="18" charset="0"/>
              </a:rPr>
              <a:t>Edvotek</a:t>
            </a:r>
            <a:r>
              <a:rPr lang="en-US" dirty="0" smtClean="0">
                <a:effectLst/>
                <a:latin typeface="Times New Roman" panose="02020603050405020304" pitchFamily="18" charset="0"/>
                <a:ea typeface="Times New Roman" panose="02020603050405020304" pitchFamily="18" charset="0"/>
              </a:rPr>
              <a:t> lab:  </a:t>
            </a:r>
            <a:r>
              <a:rPr lang="en-US" u="sng" dirty="0" smtClean="0">
                <a:solidFill>
                  <a:srgbClr val="0000FF"/>
                </a:solidFill>
                <a:effectLst/>
                <a:latin typeface="Times New Roman" panose="02020603050405020304" pitchFamily="18" charset="0"/>
                <a:ea typeface="Times New Roman" panose="02020603050405020304" pitchFamily="18" charset="0"/>
                <a:hlinkClick r:id="rId2"/>
              </a:rPr>
              <a:t>http://www.edvotek.com/1001</a:t>
            </a:r>
            <a:endParaRPr lang="en-US" dirty="0" smtClean="0">
              <a:effectLst/>
              <a:latin typeface="Times New Roman" panose="02020603050405020304" pitchFamily="18" charset="0"/>
              <a:ea typeface="Times New Roman" panose="02020603050405020304" pitchFamily="18" charset="0"/>
            </a:endParaRPr>
          </a:p>
          <a:p>
            <a:pPr>
              <a:spcAft>
                <a:spcPts val="400"/>
              </a:spcAft>
            </a:pPr>
            <a:r>
              <a:rPr lang="en-US" dirty="0" smtClean="0">
                <a:effectLst/>
                <a:latin typeface="Times New Roman" panose="02020603050405020304" pitchFamily="18" charset="0"/>
                <a:ea typeface="Times New Roman" panose="02020603050405020304" pitchFamily="18" charset="0"/>
              </a:rPr>
              <a:t>For the </a:t>
            </a:r>
            <a:r>
              <a:rPr lang="en-US" dirty="0" err="1" smtClean="0">
                <a:effectLst/>
                <a:latin typeface="Times New Roman" panose="02020603050405020304" pitchFamily="18" charset="0"/>
                <a:ea typeface="Times New Roman" panose="02020603050405020304" pitchFamily="18" charset="0"/>
              </a:rPr>
              <a:t>Edvotek</a:t>
            </a:r>
            <a:r>
              <a:rPr lang="en-US" dirty="0" smtClean="0">
                <a:effectLst/>
                <a:latin typeface="Times New Roman" panose="02020603050405020304" pitchFamily="18" charset="0"/>
                <a:ea typeface="Times New Roman" panose="02020603050405020304" pitchFamily="18" charset="0"/>
              </a:rPr>
              <a:t> lab instructions:  </a:t>
            </a:r>
            <a:r>
              <a:rPr lang="en-US" u="sng" dirty="0" smtClean="0">
                <a:solidFill>
                  <a:srgbClr val="0000FF"/>
                </a:solidFill>
                <a:effectLst/>
                <a:latin typeface="Times New Roman" panose="02020603050405020304" pitchFamily="18" charset="0"/>
                <a:ea typeface="Times New Roman" panose="02020603050405020304" pitchFamily="18" charset="0"/>
                <a:hlinkClick r:id="rId3"/>
              </a:rPr>
              <a:t>http://www.edvotek.com/site/pdf/1001.pdf</a:t>
            </a:r>
            <a:endParaRPr lang="en-US"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9469506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JOVE Video on Cell </a:t>
            </a:r>
            <a:r>
              <a:rPr lang="en-US" dirty="0"/>
              <a:t>P</a:t>
            </a:r>
            <a:r>
              <a:rPr lang="en-US" dirty="0" smtClean="0"/>
              <a:t>assaging</a:t>
            </a:r>
            <a:endParaRPr lang="en-US" dirty="0"/>
          </a:p>
        </p:txBody>
      </p:sp>
      <p:sp>
        <p:nvSpPr>
          <p:cNvPr id="3" name="Content Placeholder 2"/>
          <p:cNvSpPr>
            <a:spLocks noGrp="1"/>
          </p:cNvSpPr>
          <p:nvPr>
            <p:ph idx="1"/>
          </p:nvPr>
        </p:nvSpPr>
        <p:spPr/>
        <p:txBody>
          <a:bodyPr/>
          <a:lstStyle/>
          <a:p>
            <a:r>
              <a:rPr lang="en-US" dirty="0"/>
              <a:t>10 minute video on cell </a:t>
            </a:r>
            <a:r>
              <a:rPr lang="en-US" dirty="0" smtClean="0"/>
              <a:t>passaging:  </a:t>
            </a:r>
            <a:r>
              <a:rPr lang="en-US" u="sng" dirty="0">
                <a:hlinkClick r:id="rId2"/>
              </a:rPr>
              <a:t>http://www.jove.com/science-education/5052/passaging-cells</a:t>
            </a:r>
            <a:endParaRPr lang="en-US" dirty="0"/>
          </a:p>
          <a:p>
            <a:endParaRPr lang="en-US" dirty="0"/>
          </a:p>
        </p:txBody>
      </p:sp>
    </p:spTree>
    <p:extLst>
      <p:ext uri="{BB962C8B-B14F-4D97-AF65-F5344CB8AC3E}">
        <p14:creationId xmlns:p14="http://schemas.microsoft.com/office/powerpoint/2010/main" val="14682729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lstStyle/>
          <a:p>
            <a:r>
              <a:rPr lang="en-US" dirty="0" smtClean="0"/>
              <a:t>Micropipette Practice</a:t>
            </a:r>
            <a:endParaRPr lang="en-US" dirty="0"/>
          </a:p>
        </p:txBody>
      </p:sp>
      <p:sp>
        <p:nvSpPr>
          <p:cNvPr id="6" name="Content Placeholder 5"/>
          <p:cNvSpPr>
            <a:spLocks noGrp="1"/>
          </p:cNvSpPr>
          <p:nvPr>
            <p:ph idx="1"/>
          </p:nvPr>
        </p:nvSpPr>
        <p:spPr>
          <a:xfrm>
            <a:off x="838200" y="1325563"/>
            <a:ext cx="10515600" cy="5403850"/>
          </a:xfrm>
        </p:spPr>
        <p:txBody>
          <a:bodyPr>
            <a:normAutofit fontScale="85000" lnSpcReduction="20000"/>
          </a:bodyPr>
          <a:lstStyle/>
          <a:p>
            <a:pPr marL="514350" indent="-514350">
              <a:buFont typeface="+mj-lt"/>
              <a:buAutoNum type="arabicPeriod"/>
            </a:pPr>
            <a:r>
              <a:rPr lang="en-US" dirty="0" smtClean="0"/>
              <a:t>Adjust the volume to the desired amount</a:t>
            </a:r>
          </a:p>
          <a:p>
            <a:pPr marL="514350" indent="-514350">
              <a:buFont typeface="+mj-lt"/>
              <a:buAutoNum type="arabicPeriod"/>
            </a:pPr>
            <a:r>
              <a:rPr lang="en-US" dirty="0" smtClean="0"/>
              <a:t>Place a disposable tip on the tip attachment</a:t>
            </a:r>
          </a:p>
          <a:p>
            <a:pPr marL="514350" indent="-514350">
              <a:buFont typeface="+mj-lt"/>
              <a:buAutoNum type="arabicPeriod"/>
            </a:pPr>
            <a:r>
              <a:rPr lang="en-US" dirty="0" smtClean="0"/>
              <a:t>Press plunger down to the first stop</a:t>
            </a:r>
          </a:p>
          <a:p>
            <a:pPr marL="514350" indent="-514350">
              <a:buFont typeface="+mj-lt"/>
              <a:buAutoNum type="arabicPeriod"/>
            </a:pPr>
            <a:r>
              <a:rPr lang="en-US" dirty="0" smtClean="0"/>
              <a:t>Place the pipette into the solution to be </a:t>
            </a:r>
          </a:p>
          <a:p>
            <a:pPr marL="0" indent="0">
              <a:buNone/>
            </a:pPr>
            <a:r>
              <a:rPr lang="en-US" dirty="0"/>
              <a:t> </a:t>
            </a:r>
            <a:r>
              <a:rPr lang="en-US" dirty="0" smtClean="0"/>
              <a:t>       aspirated.</a:t>
            </a:r>
          </a:p>
          <a:p>
            <a:pPr marL="0" indent="0">
              <a:buNone/>
            </a:pPr>
            <a:r>
              <a:rPr lang="en-US" dirty="0" smtClean="0"/>
              <a:t>5.     Lift up on plunger to aspirate the liquid</a:t>
            </a:r>
          </a:p>
          <a:p>
            <a:pPr marL="0" indent="0">
              <a:buNone/>
            </a:pPr>
            <a:r>
              <a:rPr lang="en-US" dirty="0" smtClean="0"/>
              <a:t>6.     Place the pipette into the new container</a:t>
            </a:r>
          </a:p>
          <a:p>
            <a:pPr marL="0" indent="0">
              <a:buNone/>
            </a:pPr>
            <a:r>
              <a:rPr lang="en-US" dirty="0" smtClean="0"/>
              <a:t>7.     Place plunger all the way down, past the first</a:t>
            </a:r>
          </a:p>
          <a:p>
            <a:pPr marL="0" indent="0">
              <a:buNone/>
            </a:pPr>
            <a:r>
              <a:rPr lang="en-US" dirty="0" smtClean="0"/>
              <a:t>        stop and to the second stop.  </a:t>
            </a:r>
            <a:endParaRPr lang="en-US" dirty="0"/>
          </a:p>
          <a:p>
            <a:pPr marL="0" indent="0">
              <a:buNone/>
            </a:pPr>
            <a:r>
              <a:rPr lang="en-US" dirty="0" smtClean="0"/>
              <a:t>8.     Keep the plunger down as you remove it from </a:t>
            </a:r>
          </a:p>
          <a:p>
            <a:pPr marL="0" indent="0">
              <a:buNone/>
            </a:pPr>
            <a:r>
              <a:rPr lang="en-US" dirty="0" smtClean="0"/>
              <a:t>        the container.</a:t>
            </a:r>
          </a:p>
          <a:p>
            <a:pPr marL="0" indent="0">
              <a:buNone/>
            </a:pPr>
            <a:r>
              <a:rPr lang="en-US" dirty="0" smtClean="0"/>
              <a:t>9.     Hit the tip eject button while over the waste</a:t>
            </a:r>
          </a:p>
          <a:p>
            <a:pPr marL="0" indent="0">
              <a:buNone/>
            </a:pPr>
            <a:r>
              <a:rPr lang="en-US" dirty="0" smtClean="0"/>
              <a:t>        container to eject the tip into the waste.</a:t>
            </a:r>
          </a:p>
          <a:p>
            <a:pPr marL="0" indent="0">
              <a:buNone/>
            </a:pPr>
            <a:endParaRPr lang="en-US" dirty="0"/>
          </a:p>
        </p:txBody>
      </p:sp>
      <p:pic>
        <p:nvPicPr>
          <p:cNvPr id="7" name="Picture 6"/>
          <p:cNvPicPr>
            <a:picLocks noChangeAspect="1"/>
          </p:cNvPicPr>
          <p:nvPr/>
        </p:nvPicPr>
        <p:blipFill>
          <a:blip r:embed="rId2"/>
          <a:stretch>
            <a:fillRect/>
          </a:stretch>
        </p:blipFill>
        <p:spPr>
          <a:xfrm>
            <a:off x="7716468" y="0"/>
            <a:ext cx="4475532" cy="6364288"/>
          </a:xfrm>
          <a:prstGeom prst="rect">
            <a:avLst/>
          </a:prstGeom>
        </p:spPr>
      </p:pic>
      <p:sp>
        <p:nvSpPr>
          <p:cNvPr id="8" name="Rectangle 7"/>
          <p:cNvSpPr/>
          <p:nvPr/>
        </p:nvSpPr>
        <p:spPr>
          <a:xfrm>
            <a:off x="7836064" y="6500813"/>
            <a:ext cx="4355936" cy="369332"/>
          </a:xfrm>
          <a:prstGeom prst="rect">
            <a:avLst/>
          </a:prstGeom>
        </p:spPr>
        <p:txBody>
          <a:bodyPr wrap="none">
            <a:spAutoFit/>
          </a:bodyPr>
          <a:lstStyle/>
          <a:p>
            <a:r>
              <a:rPr lang="en-US" dirty="0" smtClean="0"/>
              <a:t>http://www.di.uq.edu.au/sparqmicropipette</a:t>
            </a:r>
            <a:endParaRPr lang="en-US" dirty="0"/>
          </a:p>
        </p:txBody>
      </p:sp>
    </p:spTree>
    <p:extLst>
      <p:ext uri="{BB962C8B-B14F-4D97-AF65-F5344CB8AC3E}">
        <p14:creationId xmlns:p14="http://schemas.microsoft.com/office/powerpoint/2010/main" val="5753749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Day 3  Perform the </a:t>
            </a:r>
            <a:r>
              <a:rPr lang="en-US" dirty="0" err="1" smtClean="0"/>
              <a:t>Edvotek</a:t>
            </a:r>
            <a:r>
              <a:rPr lang="en-US" dirty="0" smtClean="0"/>
              <a:t> Lab</a:t>
            </a:r>
            <a:endParaRPr lang="en-US" dirty="0"/>
          </a:p>
        </p:txBody>
      </p:sp>
      <p:sp>
        <p:nvSpPr>
          <p:cNvPr id="3" name="Content Placeholder 2"/>
          <p:cNvSpPr>
            <a:spLocks noGrp="1"/>
          </p:cNvSpPr>
          <p:nvPr>
            <p:ph idx="1"/>
          </p:nvPr>
        </p:nvSpPr>
        <p:spPr/>
        <p:txBody>
          <a:bodyPr/>
          <a:lstStyle/>
          <a:p>
            <a:pPr marL="0" indent="0">
              <a:buNone/>
            </a:pPr>
            <a:r>
              <a:rPr lang="en-US" dirty="0" smtClean="0"/>
              <a:t>Take out your Eukaryotic Cell Biology lab packet.</a:t>
            </a:r>
          </a:p>
          <a:p>
            <a:pPr marL="0" indent="0">
              <a:buNone/>
            </a:pPr>
            <a:r>
              <a:rPr lang="en-US" dirty="0" smtClean="0"/>
              <a:t>Today we will:</a:t>
            </a:r>
          </a:p>
          <a:p>
            <a:r>
              <a:rPr lang="en-US" dirty="0" smtClean="0"/>
              <a:t>View the cells in the flasks</a:t>
            </a:r>
          </a:p>
          <a:p>
            <a:r>
              <a:rPr lang="en-US" dirty="0" smtClean="0"/>
              <a:t>Passage the cells</a:t>
            </a:r>
          </a:p>
          <a:p>
            <a:r>
              <a:rPr lang="en-US" dirty="0" smtClean="0"/>
              <a:t>Count the cells</a:t>
            </a:r>
          </a:p>
          <a:p>
            <a:r>
              <a:rPr lang="en-US" dirty="0" smtClean="0"/>
              <a:t>Complete the lab packet questions.</a:t>
            </a:r>
            <a:endParaRPr lang="en-US" dirty="0"/>
          </a:p>
        </p:txBody>
      </p:sp>
    </p:spTree>
    <p:extLst>
      <p:ext uri="{BB962C8B-B14F-4D97-AF65-F5344CB8AC3E}">
        <p14:creationId xmlns:p14="http://schemas.microsoft.com/office/powerpoint/2010/main" val="18437826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Day 4 </a:t>
            </a:r>
            <a:r>
              <a:rPr lang="en-US" dirty="0" err="1" smtClean="0"/>
              <a:t>Bellwork</a:t>
            </a:r>
            <a:endParaRPr lang="en-US" dirty="0"/>
          </a:p>
        </p:txBody>
      </p:sp>
      <p:sp>
        <p:nvSpPr>
          <p:cNvPr id="3" name="Content Placeholder 2"/>
          <p:cNvSpPr>
            <a:spLocks noGrp="1"/>
          </p:cNvSpPr>
          <p:nvPr>
            <p:ph idx="1"/>
          </p:nvPr>
        </p:nvSpPr>
        <p:spPr/>
        <p:txBody>
          <a:bodyPr/>
          <a:lstStyle/>
          <a:p>
            <a:r>
              <a:rPr lang="en-US" dirty="0" smtClean="0"/>
              <a:t>Follow the procedures form yesterday to count your cells. You will need to count your cells each day for </a:t>
            </a:r>
            <a:r>
              <a:rPr lang="en-US" dirty="0" err="1"/>
              <a:t>B</a:t>
            </a:r>
            <a:r>
              <a:rPr lang="en-US" dirty="0" err="1" smtClean="0"/>
              <a:t>ellwork</a:t>
            </a:r>
            <a:r>
              <a:rPr lang="en-US" dirty="0" smtClean="0"/>
              <a:t> until they reach their carrying capacity.  Then you will create a </a:t>
            </a:r>
            <a:r>
              <a:rPr lang="en-US" dirty="0"/>
              <a:t>l</a:t>
            </a:r>
            <a:r>
              <a:rPr lang="en-US" dirty="0" smtClean="0"/>
              <a:t>ogistic growth curve for your cells and turn this in for a grade.</a:t>
            </a:r>
            <a:endParaRPr lang="en-US" dirty="0"/>
          </a:p>
        </p:txBody>
      </p:sp>
    </p:spTree>
    <p:extLst>
      <p:ext uri="{BB962C8B-B14F-4D97-AF65-F5344CB8AC3E}">
        <p14:creationId xmlns:p14="http://schemas.microsoft.com/office/powerpoint/2010/main" val="7018792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213" y="307975"/>
            <a:ext cx="11368087" cy="1325563"/>
          </a:xfrm>
        </p:spPr>
        <p:txBody>
          <a:bodyPr/>
          <a:lstStyle/>
          <a:p>
            <a:r>
              <a:rPr lang="en-US" dirty="0" smtClean="0"/>
              <a:t>Why is the AMBIR lab at USF growing these cells?</a:t>
            </a:r>
            <a:endParaRPr lang="en-US" dirty="0"/>
          </a:p>
        </p:txBody>
      </p:sp>
      <p:sp>
        <p:nvSpPr>
          <p:cNvPr id="3" name="Content Placeholder 2"/>
          <p:cNvSpPr>
            <a:spLocks noGrp="1"/>
          </p:cNvSpPr>
          <p:nvPr>
            <p:ph idx="1"/>
          </p:nvPr>
        </p:nvSpPr>
        <p:spPr/>
        <p:txBody>
          <a:bodyPr/>
          <a:lstStyle/>
          <a:p>
            <a:r>
              <a:rPr lang="en-US" dirty="0" smtClean="0"/>
              <a:t>Cells are being cultured on nanofiber membranes to be used as tissue scaffolds for wound healing.  The nanofiber membranes are created through a process of electrospinning.</a:t>
            </a:r>
            <a:endParaRPr lang="en-US" dirty="0"/>
          </a:p>
        </p:txBody>
      </p:sp>
    </p:spTree>
    <p:extLst>
      <p:ext uri="{BB962C8B-B14F-4D97-AF65-F5344CB8AC3E}">
        <p14:creationId xmlns:p14="http://schemas.microsoft.com/office/powerpoint/2010/main" val="27518704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6142"/>
            <a:ext cx="8229600" cy="701964"/>
          </a:xfrm>
        </p:spPr>
        <p:txBody>
          <a:bodyPr>
            <a:normAutofit/>
          </a:bodyPr>
          <a:lstStyle/>
          <a:p>
            <a:pPr algn="ctr"/>
            <a:r>
              <a:rPr lang="en-US" dirty="0" smtClean="0"/>
              <a:t>What is </a:t>
            </a:r>
            <a:r>
              <a:rPr lang="en-US" dirty="0" err="1" smtClean="0"/>
              <a:t>Electrospinning</a:t>
            </a:r>
            <a:r>
              <a:rPr lang="en-US" dirty="0" smtClean="0"/>
              <a:t>?</a:t>
            </a:r>
            <a:endParaRPr lang="en-US" dirty="0"/>
          </a:p>
        </p:txBody>
      </p:sp>
      <p:pic>
        <p:nvPicPr>
          <p:cNvPr id="4" name="Content Placeholder 3" descr="C:\Users\Erica27\AppData\Local\Microsoft\Windows\Temporary Internet Files\Content.IE5\596JQQZ4\1000002831.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352800" y="2590801"/>
            <a:ext cx="5919168" cy="4253345"/>
          </a:xfrm>
          <a:prstGeom prst="rect">
            <a:avLst/>
          </a:prstGeom>
          <a:noFill/>
          <a:ln>
            <a:noFill/>
          </a:ln>
        </p:spPr>
      </p:pic>
      <p:sp>
        <p:nvSpPr>
          <p:cNvPr id="3" name="TextBox 2"/>
          <p:cNvSpPr txBox="1"/>
          <p:nvPr/>
        </p:nvSpPr>
        <p:spPr>
          <a:xfrm>
            <a:off x="5011032" y="2270830"/>
            <a:ext cx="1541063" cy="369332"/>
          </a:xfrm>
          <a:prstGeom prst="rect">
            <a:avLst/>
          </a:prstGeom>
          <a:noFill/>
        </p:spPr>
        <p:txBody>
          <a:bodyPr wrap="none" rtlCol="0">
            <a:spAutoFit/>
          </a:bodyPr>
          <a:lstStyle/>
          <a:p>
            <a:r>
              <a:rPr lang="en-US" dirty="0"/>
              <a:t>Infusion Pump</a:t>
            </a:r>
            <a:endParaRPr lang="en-US" dirty="0"/>
          </a:p>
        </p:txBody>
      </p:sp>
      <p:sp>
        <p:nvSpPr>
          <p:cNvPr id="5" name="TextBox 4"/>
          <p:cNvSpPr txBox="1"/>
          <p:nvPr/>
        </p:nvSpPr>
        <p:spPr>
          <a:xfrm>
            <a:off x="1776248" y="5486400"/>
            <a:ext cx="1459502" cy="923330"/>
          </a:xfrm>
          <a:prstGeom prst="rect">
            <a:avLst/>
          </a:prstGeom>
          <a:noFill/>
        </p:spPr>
        <p:txBody>
          <a:bodyPr wrap="none" rtlCol="0">
            <a:spAutoFit/>
          </a:bodyPr>
          <a:lstStyle/>
          <a:p>
            <a:r>
              <a:rPr lang="en-US" dirty="0"/>
              <a:t>High </a:t>
            </a:r>
          </a:p>
          <a:p>
            <a:r>
              <a:rPr lang="en-US" dirty="0"/>
              <a:t>Voltage</a:t>
            </a:r>
          </a:p>
          <a:p>
            <a:r>
              <a:rPr lang="en-US" dirty="0"/>
              <a:t>Power Supply</a:t>
            </a:r>
            <a:endParaRPr lang="en-US" dirty="0"/>
          </a:p>
        </p:txBody>
      </p:sp>
      <p:sp>
        <p:nvSpPr>
          <p:cNvPr id="6" name="TextBox 5"/>
          <p:cNvSpPr txBox="1"/>
          <p:nvPr/>
        </p:nvSpPr>
        <p:spPr>
          <a:xfrm>
            <a:off x="6736614" y="2267655"/>
            <a:ext cx="869212" cy="369332"/>
          </a:xfrm>
          <a:prstGeom prst="rect">
            <a:avLst/>
          </a:prstGeom>
          <a:noFill/>
        </p:spPr>
        <p:txBody>
          <a:bodyPr wrap="none" rtlCol="0">
            <a:spAutoFit/>
          </a:bodyPr>
          <a:lstStyle/>
          <a:p>
            <a:r>
              <a:rPr lang="en-US" dirty="0"/>
              <a:t>Syringe</a:t>
            </a:r>
            <a:endParaRPr lang="en-US" dirty="0"/>
          </a:p>
        </p:txBody>
      </p:sp>
      <p:sp>
        <p:nvSpPr>
          <p:cNvPr id="7" name="TextBox 6"/>
          <p:cNvSpPr txBox="1"/>
          <p:nvPr/>
        </p:nvSpPr>
        <p:spPr>
          <a:xfrm>
            <a:off x="9358783" y="3486834"/>
            <a:ext cx="1270861" cy="1477328"/>
          </a:xfrm>
          <a:prstGeom prst="rect">
            <a:avLst/>
          </a:prstGeom>
          <a:noFill/>
        </p:spPr>
        <p:txBody>
          <a:bodyPr wrap="none" rtlCol="0">
            <a:spAutoFit/>
          </a:bodyPr>
          <a:lstStyle/>
          <a:p>
            <a:r>
              <a:rPr lang="en-US" dirty="0"/>
              <a:t>Grounded</a:t>
            </a:r>
          </a:p>
          <a:p>
            <a:r>
              <a:rPr lang="en-US" dirty="0"/>
              <a:t>Collector of</a:t>
            </a:r>
          </a:p>
          <a:p>
            <a:r>
              <a:rPr lang="en-US" dirty="0"/>
              <a:t>Aluminum</a:t>
            </a:r>
          </a:p>
          <a:p>
            <a:r>
              <a:rPr lang="en-US" dirty="0"/>
              <a:t>Foil</a:t>
            </a:r>
          </a:p>
          <a:p>
            <a:r>
              <a:rPr lang="en-US" dirty="0"/>
              <a:t> </a:t>
            </a:r>
            <a:endParaRPr lang="en-US" dirty="0"/>
          </a:p>
        </p:txBody>
      </p:sp>
      <p:cxnSp>
        <p:nvCxnSpPr>
          <p:cNvPr id="11" name="Straight Arrow Connector 10"/>
          <p:cNvCxnSpPr/>
          <p:nvPr/>
        </p:nvCxnSpPr>
        <p:spPr>
          <a:xfrm>
            <a:off x="5886180" y="2534848"/>
            <a:ext cx="321863" cy="1248802"/>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a:off x="6705144" y="2534848"/>
            <a:ext cx="129806" cy="1361998"/>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8092285" y="3896846"/>
            <a:ext cx="1281582" cy="34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2819400" y="5791200"/>
            <a:ext cx="1905000"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1600200" y="744590"/>
            <a:ext cx="9067800" cy="1554272"/>
          </a:xfrm>
          <a:prstGeom prst="rect">
            <a:avLst/>
          </a:prstGeom>
        </p:spPr>
        <p:txBody>
          <a:bodyPr wrap="square">
            <a:spAutoFit/>
          </a:bodyPr>
          <a:lstStyle/>
          <a:p>
            <a:r>
              <a:rPr lang="en-US" altLang="en-US" sz="1900" dirty="0" err="1"/>
              <a:t>Electrospinning</a:t>
            </a:r>
            <a:r>
              <a:rPr lang="en-US" altLang="en-US" sz="1900" dirty="0"/>
              <a:t> involves placing a polymer solution into a syringe to which an electric field is then applied, </a:t>
            </a:r>
            <a:r>
              <a:rPr lang="en-US" altLang="en-US" sz="1900" dirty="0"/>
              <a:t>usually about 20 kV, which </a:t>
            </a:r>
            <a:r>
              <a:rPr lang="en-US" altLang="en-US" sz="1900" dirty="0"/>
              <a:t>overcomes the surface </a:t>
            </a:r>
            <a:r>
              <a:rPr lang="en-US" altLang="en-US" sz="1900" dirty="0"/>
              <a:t>tension </a:t>
            </a:r>
            <a:r>
              <a:rPr lang="en-US" altLang="en-US" sz="1900" dirty="0"/>
              <a:t>of the polymer solution.  A polymer jet is then ejected from the syringe needle tip, undergoes plastic  stretching, and is </a:t>
            </a:r>
            <a:r>
              <a:rPr lang="en-US" altLang="en-US" sz="1900" dirty="0"/>
              <a:t>deposited onto </a:t>
            </a:r>
            <a:r>
              <a:rPr lang="en-US" altLang="en-US" sz="1900" dirty="0"/>
              <a:t>the collector as extremely thin fibers that range in diameter from nanometers to a few </a:t>
            </a:r>
            <a:r>
              <a:rPr lang="en-US" altLang="en-US" sz="1900" dirty="0"/>
              <a:t>microns[1].</a:t>
            </a:r>
            <a:endParaRPr lang="en-US" altLang="en-US" sz="1900" dirty="0"/>
          </a:p>
        </p:txBody>
      </p:sp>
      <p:cxnSp>
        <p:nvCxnSpPr>
          <p:cNvPr id="16" name="Straight Arrow Connector 15"/>
          <p:cNvCxnSpPr/>
          <p:nvPr/>
        </p:nvCxnSpPr>
        <p:spPr>
          <a:xfrm>
            <a:off x="4650661" y="2534848"/>
            <a:ext cx="360371" cy="732068"/>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3536862" y="2270830"/>
            <a:ext cx="1333314" cy="369332"/>
          </a:xfrm>
          <a:prstGeom prst="rect">
            <a:avLst/>
          </a:prstGeom>
          <a:noFill/>
        </p:spPr>
        <p:txBody>
          <a:bodyPr wrap="none" rtlCol="0">
            <a:spAutoFit/>
          </a:bodyPr>
          <a:lstStyle/>
          <a:p>
            <a:r>
              <a:rPr lang="en-US" dirty="0"/>
              <a:t>Light Source</a:t>
            </a:r>
            <a:endParaRPr lang="en-US" dirty="0"/>
          </a:p>
        </p:txBody>
      </p:sp>
    </p:spTree>
    <p:extLst>
      <p:ext uri="{BB962C8B-B14F-4D97-AF65-F5344CB8AC3E}">
        <p14:creationId xmlns:p14="http://schemas.microsoft.com/office/powerpoint/2010/main" val="415269445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Demo</a:t>
            </a:r>
            <a:r>
              <a:rPr lang="en-US" dirty="0" smtClean="0"/>
              <a:t> </a:t>
            </a:r>
            <a:r>
              <a:rPr lang="en-US" dirty="0" smtClean="0"/>
              <a:t>on </a:t>
            </a:r>
            <a:r>
              <a:rPr lang="en-US" dirty="0" smtClean="0"/>
              <a:t>Electrospinning </a:t>
            </a:r>
            <a:endParaRPr lang="en-US" dirty="0"/>
          </a:p>
        </p:txBody>
      </p:sp>
      <p:sp>
        <p:nvSpPr>
          <p:cNvPr id="3" name="Content Placeholder 2"/>
          <p:cNvSpPr>
            <a:spLocks noGrp="1"/>
          </p:cNvSpPr>
          <p:nvPr>
            <p:ph idx="1"/>
          </p:nvPr>
        </p:nvSpPr>
        <p:spPr>
          <a:xfrm>
            <a:off x="1981200" y="1600201"/>
            <a:ext cx="8686800" cy="4525963"/>
          </a:xfrm>
        </p:spPr>
        <p:txBody>
          <a:bodyPr>
            <a:normAutofit/>
          </a:bodyPr>
          <a:lstStyle/>
          <a:p>
            <a:r>
              <a:rPr lang="en-US" dirty="0" err="1">
                <a:hlinkClick r:id="rId3"/>
              </a:rPr>
              <a:t>Electrospinning</a:t>
            </a:r>
            <a:r>
              <a:rPr lang="en-US" dirty="0">
                <a:hlinkClick r:id="rId3"/>
              </a:rPr>
              <a:t> Demo</a:t>
            </a:r>
            <a:endParaRPr lang="en-US" dirty="0">
              <a:hlinkClick r:id=""/>
            </a:endParaRPr>
          </a:p>
          <a:p>
            <a:endParaRPr lang="en-US" dirty="0">
              <a:hlinkClick r:id=""/>
            </a:endParaRPr>
          </a:p>
          <a:p>
            <a:endParaRPr lang="en-US" dirty="0" smtClean="0"/>
          </a:p>
          <a:p>
            <a:pPr marL="0" indent="0">
              <a:buNone/>
            </a:pPr>
            <a:endParaRPr lang="en-US" dirty="0" smtClean="0"/>
          </a:p>
          <a:p>
            <a:endParaRPr lang="en-US" dirty="0" smtClean="0"/>
          </a:p>
          <a:p>
            <a:endParaRPr lang="en-US" dirty="0"/>
          </a:p>
        </p:txBody>
      </p:sp>
    </p:spTree>
    <p:extLst>
      <p:ext uri="{BB962C8B-B14F-4D97-AF65-F5344CB8AC3E}">
        <p14:creationId xmlns:p14="http://schemas.microsoft.com/office/powerpoint/2010/main" val="92951652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Polystyrene Nanofibers with Cactus Mucilage</a:t>
            </a:r>
            <a:endParaRPr lang="en-US" dirty="0"/>
          </a:p>
        </p:txBody>
      </p:sp>
      <p:pic>
        <p:nvPicPr>
          <p:cNvPr id="4" name="Content Placeholder 3"/>
          <p:cNvPicPr>
            <a:picLocks noGrp="1" noChangeAspect="1"/>
          </p:cNvPicPr>
          <p:nvPr>
            <p:ph idx="1"/>
          </p:nvPr>
        </p:nvPicPr>
        <p:blipFill>
          <a:blip r:embed="rId2"/>
          <a:stretch>
            <a:fillRect/>
          </a:stretch>
        </p:blipFill>
        <p:spPr>
          <a:xfrm>
            <a:off x="1533870" y="1690688"/>
            <a:ext cx="5523809" cy="4133333"/>
          </a:xfrm>
          <a:prstGeom prst="rect">
            <a:avLst/>
          </a:prstGeom>
        </p:spPr>
      </p:pic>
      <p:sp>
        <p:nvSpPr>
          <p:cNvPr id="5" name="TextBox 4"/>
          <p:cNvSpPr txBox="1"/>
          <p:nvPr/>
        </p:nvSpPr>
        <p:spPr>
          <a:xfrm>
            <a:off x="7400925" y="1934627"/>
            <a:ext cx="4614863" cy="3108543"/>
          </a:xfrm>
          <a:prstGeom prst="rect">
            <a:avLst/>
          </a:prstGeom>
          <a:noFill/>
        </p:spPr>
        <p:txBody>
          <a:bodyPr wrap="square" rtlCol="0">
            <a:spAutoFit/>
          </a:bodyPr>
          <a:lstStyle/>
          <a:p>
            <a:r>
              <a:rPr lang="en-US" sz="2800" dirty="0" smtClean="0"/>
              <a:t>Research performed at USF shows that cactus mucilage increases cell proliferation.</a:t>
            </a:r>
          </a:p>
          <a:p>
            <a:r>
              <a:rPr lang="en-US" sz="2800" dirty="0" smtClean="0"/>
              <a:t>These are </a:t>
            </a:r>
            <a:r>
              <a:rPr lang="en-US" sz="2800" i="1" dirty="0" smtClean="0"/>
              <a:t>functional materials </a:t>
            </a:r>
            <a:r>
              <a:rPr lang="en-US" sz="2800" dirty="0" smtClean="0"/>
              <a:t>because different additives give the nanofibers different functions.</a:t>
            </a:r>
            <a:endParaRPr lang="en-US" sz="2800" dirty="0"/>
          </a:p>
        </p:txBody>
      </p:sp>
    </p:spTree>
    <p:extLst>
      <p:ext uri="{BB962C8B-B14F-4D97-AF65-F5344CB8AC3E}">
        <p14:creationId xmlns:p14="http://schemas.microsoft.com/office/powerpoint/2010/main" val="3339787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Let’s Make Fibers!</a:t>
            </a:r>
            <a:endParaRPr lang="en-US" dirty="0"/>
          </a:p>
        </p:txBody>
      </p:sp>
      <p:sp>
        <p:nvSpPr>
          <p:cNvPr id="3" name="Content Placeholder 2"/>
          <p:cNvSpPr>
            <a:spLocks noGrp="1"/>
          </p:cNvSpPr>
          <p:nvPr>
            <p:ph idx="1"/>
          </p:nvPr>
        </p:nvSpPr>
        <p:spPr/>
        <p:txBody>
          <a:bodyPr/>
          <a:lstStyle/>
          <a:p>
            <a:r>
              <a:rPr lang="en-US" dirty="0" smtClean="0"/>
              <a:t>Dissolve the polystyrene into the d-Limonene until you have a viscous solution.</a:t>
            </a:r>
          </a:p>
          <a:p>
            <a:r>
              <a:rPr lang="en-US" dirty="0" smtClean="0"/>
              <a:t>Wearing gloves, rub your hands together and then clap to create fibers.</a:t>
            </a:r>
            <a:endParaRPr lang="en-US" dirty="0"/>
          </a:p>
        </p:txBody>
      </p:sp>
    </p:spTree>
    <p:extLst>
      <p:ext uri="{BB962C8B-B14F-4D97-AF65-F5344CB8AC3E}">
        <p14:creationId xmlns:p14="http://schemas.microsoft.com/office/powerpoint/2010/main" val="14515578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767641" y="0"/>
            <a:ext cx="8690338" cy="6488668"/>
          </a:xfrm>
          <a:prstGeom prst="rect">
            <a:avLst/>
          </a:prstGeom>
        </p:spPr>
      </p:pic>
      <p:sp>
        <p:nvSpPr>
          <p:cNvPr id="5" name="Rectangle 4"/>
          <p:cNvSpPr/>
          <p:nvPr/>
        </p:nvSpPr>
        <p:spPr>
          <a:xfrm>
            <a:off x="3279211" y="6488668"/>
            <a:ext cx="5659050" cy="369332"/>
          </a:xfrm>
          <a:prstGeom prst="rect">
            <a:avLst/>
          </a:prstGeom>
        </p:spPr>
        <p:txBody>
          <a:bodyPr wrap="none">
            <a:spAutoFit/>
          </a:bodyPr>
          <a:lstStyle/>
          <a:p>
            <a:r>
              <a:rPr lang="en-US" dirty="0" smtClean="0"/>
              <a:t>https://cromwellvalleyes.bcps.org/event_highlights/steam</a:t>
            </a:r>
            <a:endParaRPr lang="en-US" dirty="0"/>
          </a:p>
        </p:txBody>
      </p:sp>
    </p:spTree>
    <p:extLst>
      <p:ext uri="{BB962C8B-B14F-4D97-AF65-F5344CB8AC3E}">
        <p14:creationId xmlns:p14="http://schemas.microsoft.com/office/powerpoint/2010/main" val="12758027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913" y="146788"/>
            <a:ext cx="11749087" cy="1325563"/>
          </a:xfrm>
        </p:spPr>
        <p:txBody>
          <a:bodyPr>
            <a:normAutofit/>
          </a:bodyPr>
          <a:lstStyle/>
          <a:p>
            <a:r>
              <a:rPr lang="en-US" sz="4000" b="1" dirty="0" smtClean="0">
                <a:solidFill>
                  <a:srgbClr val="7030A0"/>
                </a:solidFill>
              </a:rPr>
              <a:t>Testing Cell Growth on the Scaffolds with an MTT Assay</a:t>
            </a:r>
            <a:endParaRPr lang="en-US" sz="4000" b="1" dirty="0">
              <a:solidFill>
                <a:srgbClr val="7030A0"/>
              </a:solidFill>
            </a:endParaRPr>
          </a:p>
        </p:txBody>
      </p:sp>
      <p:sp>
        <p:nvSpPr>
          <p:cNvPr id="3" name="Content Placeholder 2"/>
          <p:cNvSpPr>
            <a:spLocks noGrp="1"/>
          </p:cNvSpPr>
          <p:nvPr>
            <p:ph idx="1"/>
          </p:nvPr>
        </p:nvSpPr>
        <p:spPr>
          <a:xfrm>
            <a:off x="838200" y="1472351"/>
            <a:ext cx="10515600" cy="4351338"/>
          </a:xfrm>
        </p:spPr>
        <p:txBody>
          <a:bodyPr/>
          <a:lstStyle/>
          <a:p>
            <a:r>
              <a:rPr lang="en-US" dirty="0"/>
              <a:t>When testing a variable on cell viability or proliferation, an MTT assay can be performed.   Mitochondrial enzymes in metabolically active cells cleave the yellow tetrazolium salt MTT (3-(4, 5-dimethylthiazolyl-2)-2, 5-diphenyltetrazolium bromide) forming an intracellular purple punctate precipitate named formazan.  </a:t>
            </a:r>
          </a:p>
          <a:p>
            <a:endParaRPr lang="en-US" dirty="0"/>
          </a:p>
        </p:txBody>
      </p:sp>
      <p:pic>
        <p:nvPicPr>
          <p:cNvPr id="4" name="Picture 3"/>
          <p:cNvPicPr>
            <a:picLocks noChangeAspect="1"/>
          </p:cNvPicPr>
          <p:nvPr/>
        </p:nvPicPr>
        <p:blipFill>
          <a:blip r:embed="rId2"/>
          <a:stretch>
            <a:fillRect/>
          </a:stretch>
        </p:blipFill>
        <p:spPr>
          <a:xfrm>
            <a:off x="181315" y="3500549"/>
            <a:ext cx="8758587" cy="2843102"/>
          </a:xfrm>
          <a:prstGeom prst="rect">
            <a:avLst/>
          </a:prstGeom>
        </p:spPr>
      </p:pic>
      <p:sp>
        <p:nvSpPr>
          <p:cNvPr id="5" name="Rectangle 4"/>
          <p:cNvSpPr/>
          <p:nvPr/>
        </p:nvSpPr>
        <p:spPr>
          <a:xfrm>
            <a:off x="4040822" y="6488668"/>
            <a:ext cx="4110356" cy="369332"/>
          </a:xfrm>
          <a:prstGeom prst="rect">
            <a:avLst/>
          </a:prstGeom>
        </p:spPr>
        <p:txBody>
          <a:bodyPr wrap="none">
            <a:spAutoFit/>
          </a:bodyPr>
          <a:lstStyle/>
          <a:p>
            <a:r>
              <a:rPr lang="en-US" dirty="0" smtClean="0"/>
              <a:t>https://en.wikipedia.org/wiki/MTT_assay </a:t>
            </a:r>
            <a:endParaRPr lang="en-US"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51070" y="3648020"/>
            <a:ext cx="3040930" cy="2280698"/>
          </a:xfrm>
          <a:prstGeom prst="rect">
            <a:avLst/>
          </a:prstGeom>
        </p:spPr>
      </p:pic>
    </p:spTree>
    <p:extLst>
      <p:ext uri="{BB962C8B-B14F-4D97-AF65-F5344CB8AC3E}">
        <p14:creationId xmlns:p14="http://schemas.microsoft.com/office/powerpoint/2010/main" val="28538024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54025"/>
            <a:ext cx="10515600" cy="4351338"/>
          </a:xfrm>
        </p:spPr>
        <p:txBody>
          <a:bodyPr/>
          <a:lstStyle/>
          <a:p>
            <a:r>
              <a:rPr lang="en-US" dirty="0"/>
              <a:t>Dimethyl sulfoxide (DMSO) dissolves formazan into a colored solution, which can be quantified by a spectrophotometer.  The more purple the solution, the greater the absorbance and the greater the number of cells.</a:t>
            </a:r>
          </a:p>
          <a:p>
            <a:endParaRPr lang="en-US" dirty="0"/>
          </a:p>
        </p:txBody>
      </p:sp>
      <p:pic>
        <p:nvPicPr>
          <p:cNvPr id="4" name="Picture 3"/>
          <p:cNvPicPr>
            <a:picLocks noChangeAspect="1"/>
          </p:cNvPicPr>
          <p:nvPr/>
        </p:nvPicPr>
        <p:blipFill>
          <a:blip r:embed="rId2"/>
          <a:stretch>
            <a:fillRect/>
          </a:stretch>
        </p:blipFill>
        <p:spPr>
          <a:xfrm>
            <a:off x="2792508" y="2057400"/>
            <a:ext cx="5648529" cy="4254500"/>
          </a:xfrm>
          <a:prstGeom prst="rect">
            <a:avLst/>
          </a:prstGeom>
        </p:spPr>
      </p:pic>
      <p:sp>
        <p:nvSpPr>
          <p:cNvPr id="5" name="Rectangle 4"/>
          <p:cNvSpPr/>
          <p:nvPr/>
        </p:nvSpPr>
        <p:spPr>
          <a:xfrm>
            <a:off x="3753035" y="6488668"/>
            <a:ext cx="4057457" cy="369332"/>
          </a:xfrm>
          <a:prstGeom prst="rect">
            <a:avLst/>
          </a:prstGeom>
        </p:spPr>
        <p:txBody>
          <a:bodyPr wrap="none">
            <a:spAutoFit/>
          </a:bodyPr>
          <a:lstStyle/>
          <a:p>
            <a:r>
              <a:rPr lang="en-US" dirty="0" smtClean="0"/>
              <a:t>https://en.wikipedia.org/wiki/MTT_assay</a:t>
            </a:r>
            <a:endParaRPr lang="en-US" dirty="0"/>
          </a:p>
        </p:txBody>
      </p:sp>
    </p:spTree>
    <p:extLst>
      <p:ext uri="{BB962C8B-B14F-4D97-AF65-F5344CB8AC3E}">
        <p14:creationId xmlns:p14="http://schemas.microsoft.com/office/powerpoint/2010/main" val="26380644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Video of Tissue </a:t>
            </a:r>
            <a:r>
              <a:rPr lang="en-US" dirty="0"/>
              <a:t>S</a:t>
            </a:r>
            <a:r>
              <a:rPr lang="en-US" dirty="0" smtClean="0"/>
              <a:t>caffolding</a:t>
            </a:r>
            <a:endParaRPr lang="en-US" dirty="0"/>
          </a:p>
        </p:txBody>
      </p:sp>
      <p:sp>
        <p:nvSpPr>
          <p:cNvPr id="3" name="Content Placeholder 2"/>
          <p:cNvSpPr>
            <a:spLocks noGrp="1"/>
          </p:cNvSpPr>
          <p:nvPr>
            <p:ph idx="1"/>
          </p:nvPr>
        </p:nvSpPr>
        <p:spPr/>
        <p:txBody>
          <a:bodyPr/>
          <a:lstStyle/>
          <a:p>
            <a:r>
              <a:rPr lang="en-US" dirty="0"/>
              <a:t>2:13 video on lab grown human organs for transplant </a:t>
            </a:r>
            <a:r>
              <a:rPr lang="en-US" u="sng" dirty="0">
                <a:hlinkClick r:id="rId2"/>
              </a:rPr>
              <a:t>https://www.youtube.com/watch?v=bdLL0a79CsI</a:t>
            </a:r>
            <a:endParaRPr lang="en-US" dirty="0"/>
          </a:p>
          <a:p>
            <a:pPr marL="0" indent="0">
              <a:buNone/>
            </a:pPr>
            <a:endParaRPr lang="en-US" dirty="0"/>
          </a:p>
          <a:p>
            <a:endParaRPr lang="en-US" dirty="0"/>
          </a:p>
        </p:txBody>
      </p:sp>
    </p:spTree>
    <p:extLst>
      <p:ext uri="{BB962C8B-B14F-4D97-AF65-F5344CB8AC3E}">
        <p14:creationId xmlns:p14="http://schemas.microsoft.com/office/powerpoint/2010/main" val="27129146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Extension of Lab</a:t>
            </a:r>
            <a:endParaRPr lang="en-US" dirty="0"/>
          </a:p>
        </p:txBody>
      </p:sp>
      <p:sp>
        <p:nvSpPr>
          <p:cNvPr id="3" name="Content Placeholder 2"/>
          <p:cNvSpPr>
            <a:spLocks noGrp="1"/>
          </p:cNvSpPr>
          <p:nvPr>
            <p:ph idx="1"/>
          </p:nvPr>
        </p:nvSpPr>
        <p:spPr/>
        <p:txBody>
          <a:bodyPr/>
          <a:lstStyle/>
          <a:p>
            <a:r>
              <a:rPr lang="en-US" dirty="0" smtClean="0"/>
              <a:t>With your group, determine a variable that you would like to manipulate in your Eukaryotic Cell Biology Lab to test its effect on cell growth.  You must create another growth curve and compare it to the original growth curve.</a:t>
            </a:r>
          </a:p>
          <a:p>
            <a:pPr marL="0" indent="0">
              <a:buNone/>
            </a:pPr>
            <a:r>
              <a:rPr lang="en-US" dirty="0" smtClean="0"/>
              <a:t>Some options could be:</a:t>
            </a:r>
          </a:p>
          <a:p>
            <a:pPr marL="0" indent="0">
              <a:buNone/>
            </a:pPr>
            <a:r>
              <a:rPr lang="en-US" dirty="0" smtClean="0"/>
              <a:t>a.	The effect of temperature on cell growth.</a:t>
            </a:r>
          </a:p>
          <a:p>
            <a:pPr marL="0" indent="0">
              <a:buNone/>
            </a:pPr>
            <a:r>
              <a:rPr lang="en-US" dirty="0" smtClean="0"/>
              <a:t>b.	The effect of CO2 levels on cell growth</a:t>
            </a:r>
          </a:p>
          <a:p>
            <a:pPr marL="0" indent="0">
              <a:buNone/>
            </a:pPr>
            <a:r>
              <a:rPr lang="en-US" dirty="0" smtClean="0"/>
              <a:t>c.	The effect of pH  on cell growth. </a:t>
            </a:r>
          </a:p>
          <a:p>
            <a:pPr marL="0" indent="0">
              <a:buNone/>
            </a:pPr>
            <a:r>
              <a:rPr lang="en-US" dirty="0" smtClean="0"/>
              <a:t>d.	The effect of a substance on your cell culture.</a:t>
            </a:r>
          </a:p>
          <a:p>
            <a:pPr marL="0" indent="0">
              <a:buNone/>
            </a:pPr>
            <a:endParaRPr lang="en-US" dirty="0"/>
          </a:p>
        </p:txBody>
      </p:sp>
    </p:spTree>
    <p:extLst>
      <p:ext uri="{BB962C8B-B14F-4D97-AF65-F5344CB8AC3E}">
        <p14:creationId xmlns:p14="http://schemas.microsoft.com/office/powerpoint/2010/main" val="18674360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Extension</a:t>
            </a:r>
            <a:endParaRPr lang="en-US" dirty="0"/>
          </a:p>
        </p:txBody>
      </p:sp>
      <p:sp>
        <p:nvSpPr>
          <p:cNvPr id="3" name="Content Placeholder 2"/>
          <p:cNvSpPr>
            <a:spLocks noGrp="1"/>
          </p:cNvSpPr>
          <p:nvPr>
            <p:ph idx="1"/>
          </p:nvPr>
        </p:nvSpPr>
        <p:spPr/>
        <p:txBody>
          <a:bodyPr/>
          <a:lstStyle/>
          <a:p>
            <a:pPr lvl="0"/>
            <a:r>
              <a:rPr lang="en-US" dirty="0" smtClean="0"/>
              <a:t>Research </a:t>
            </a:r>
            <a:r>
              <a:rPr lang="en-US" dirty="0"/>
              <a:t>real life situations of polymers used in tissue engineering. R</a:t>
            </a:r>
            <a:r>
              <a:rPr lang="en-US" dirty="0" smtClean="0"/>
              <a:t>eport </a:t>
            </a:r>
            <a:r>
              <a:rPr lang="en-US" dirty="0"/>
              <a:t>on </a:t>
            </a:r>
            <a:endParaRPr lang="en-US" dirty="0" smtClean="0"/>
          </a:p>
          <a:p>
            <a:pPr marL="0" lvl="0" indent="0">
              <a:buNone/>
            </a:pPr>
            <a:r>
              <a:rPr lang="en-US" dirty="0"/>
              <a:t>	</a:t>
            </a:r>
            <a:r>
              <a:rPr lang="en-US" dirty="0" smtClean="0"/>
              <a:t>- what </a:t>
            </a:r>
            <a:r>
              <a:rPr lang="en-US" dirty="0"/>
              <a:t>type of tissue or organ was </a:t>
            </a:r>
            <a:r>
              <a:rPr lang="en-US" dirty="0" smtClean="0"/>
              <a:t>created</a:t>
            </a:r>
          </a:p>
          <a:p>
            <a:pPr marL="0" lvl="0" indent="0">
              <a:buNone/>
            </a:pPr>
            <a:r>
              <a:rPr lang="en-US" dirty="0"/>
              <a:t>	</a:t>
            </a:r>
            <a:r>
              <a:rPr lang="en-US" dirty="0" smtClean="0"/>
              <a:t>- the </a:t>
            </a:r>
            <a:r>
              <a:rPr lang="en-US" dirty="0"/>
              <a:t>properties of the polymers that make them an </a:t>
            </a:r>
            <a:r>
              <a:rPr lang="en-US" dirty="0" smtClean="0"/>
              <a:t>	appropriate </a:t>
            </a:r>
            <a:r>
              <a:rPr lang="en-US" dirty="0"/>
              <a:t>choice for use as a tissue </a:t>
            </a:r>
            <a:r>
              <a:rPr lang="en-US" dirty="0" smtClean="0"/>
              <a:t>scaffold</a:t>
            </a:r>
          </a:p>
          <a:p>
            <a:pPr marL="0" lvl="0" indent="0">
              <a:buNone/>
            </a:pPr>
            <a:r>
              <a:rPr lang="en-US" dirty="0"/>
              <a:t>	</a:t>
            </a:r>
            <a:r>
              <a:rPr lang="en-US" dirty="0" smtClean="0"/>
              <a:t>- the </a:t>
            </a:r>
            <a:r>
              <a:rPr lang="en-US" dirty="0"/>
              <a:t>necessary characteristics of a tissue scaffold that allow cell </a:t>
            </a:r>
            <a:r>
              <a:rPr lang="en-US" dirty="0" smtClean="0"/>
              <a:t>	growth </a:t>
            </a:r>
            <a:r>
              <a:rPr lang="en-US" dirty="0"/>
              <a:t>and proliferation. </a:t>
            </a:r>
            <a:endParaRPr lang="en-US" dirty="0" smtClean="0"/>
          </a:p>
          <a:p>
            <a:pPr marL="0" lvl="0" indent="0">
              <a:buNone/>
            </a:pPr>
            <a:r>
              <a:rPr lang="en-US" dirty="0"/>
              <a:t>	</a:t>
            </a:r>
            <a:r>
              <a:rPr lang="en-US" dirty="0" smtClean="0"/>
              <a:t>- obstacles </a:t>
            </a:r>
            <a:r>
              <a:rPr lang="en-US" dirty="0"/>
              <a:t>that must be overcome to perform electrospinning on </a:t>
            </a:r>
            <a:r>
              <a:rPr lang="en-US" dirty="0" smtClean="0"/>
              <a:t>	a </a:t>
            </a:r>
            <a:r>
              <a:rPr lang="en-US" dirty="0"/>
              <a:t>large scale for industry purposes.</a:t>
            </a:r>
          </a:p>
          <a:p>
            <a:endParaRPr lang="en-US" dirty="0"/>
          </a:p>
        </p:txBody>
      </p:sp>
    </p:spTree>
    <p:extLst>
      <p:ext uri="{BB962C8B-B14F-4D97-AF65-F5344CB8AC3E}">
        <p14:creationId xmlns:p14="http://schemas.microsoft.com/office/powerpoint/2010/main" val="11274681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TM03457496[[fn=Parallax]]</Template>
  <TotalTime>2410</TotalTime>
  <Words>1403</Words>
  <Application>Microsoft Office PowerPoint</Application>
  <PresentationFormat>Widescreen</PresentationFormat>
  <Paragraphs>130</Paragraphs>
  <Slides>29</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Arial</vt:lpstr>
      <vt:lpstr>Calibri</vt:lpstr>
      <vt:lpstr>Calibri Light</vt:lpstr>
      <vt:lpstr>Times New Roman</vt:lpstr>
      <vt:lpstr>Office Theme</vt:lpstr>
      <vt:lpstr>Bellwork</vt:lpstr>
      <vt:lpstr>Study the graph of human population growth. Discuss with your table partners possible explanations for the human population growth curve.</vt:lpstr>
      <vt:lpstr>Exponential Vs. Logistic Growth</vt:lpstr>
      <vt:lpstr>Exponential Growth</vt:lpstr>
      <vt:lpstr>Manipulatives</vt:lpstr>
      <vt:lpstr>What are Limiting Factors?</vt:lpstr>
      <vt:lpstr>Graph of Predator – Prey Populations</vt:lpstr>
      <vt:lpstr>Density Dependent or Independent Game</vt:lpstr>
      <vt:lpstr>Day 2 Bellwork</vt:lpstr>
      <vt:lpstr>Logistic Growth in Cells</vt:lpstr>
      <vt:lpstr>Cell Confluency</vt:lpstr>
      <vt:lpstr>Aseptic Technique</vt:lpstr>
      <vt:lpstr>Cell Counting</vt:lpstr>
      <vt:lpstr>Edvotek Lab</vt:lpstr>
      <vt:lpstr>JOVE Video on Cell Passaging</vt:lpstr>
      <vt:lpstr>Micropipette Practice</vt:lpstr>
      <vt:lpstr>Day 3  Perform the Edvotek Lab</vt:lpstr>
      <vt:lpstr>Day 4 Bellwork</vt:lpstr>
      <vt:lpstr>Why is the AMBIR lab at USF growing these cells?</vt:lpstr>
      <vt:lpstr>What is Electrospinning?</vt:lpstr>
      <vt:lpstr>Demo on Electrospinning </vt:lpstr>
      <vt:lpstr>Polystyrene Nanofibers with Cactus Mucilage</vt:lpstr>
      <vt:lpstr>Let’s Make Fibers!</vt:lpstr>
      <vt:lpstr>PowerPoint Presentation</vt:lpstr>
      <vt:lpstr>Testing Cell Growth on the Scaffolds with an MTT Assay</vt:lpstr>
      <vt:lpstr>PowerPoint Presentation</vt:lpstr>
      <vt:lpstr>Video of Tissue Scaffolding</vt:lpstr>
      <vt:lpstr>Extension of Lab</vt:lpstr>
      <vt:lpstr>Extension</vt:lpstr>
    </vt:vector>
  </TitlesOfParts>
  <Company>HCPS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Bellwork</dc:title>
  <dc:creator>Erica Brogna</dc:creator>
  <cp:lastModifiedBy>Erica Brogna</cp:lastModifiedBy>
  <cp:revision>32</cp:revision>
  <dcterms:created xsi:type="dcterms:W3CDTF">2016-07-27T20:00:55Z</dcterms:created>
  <dcterms:modified xsi:type="dcterms:W3CDTF">2016-07-29T12:11:49Z</dcterms:modified>
</cp:coreProperties>
</file>